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notesSlide12.xml" ContentType="application/vnd.openxmlformats-officedocument.presentationml.notesSlide+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14.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13.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15.png" ContentType="image/png"/>
  <Override PartName="/ppt/media/image39.png" ContentType="image/png"/>
  <Override PartName="/ppt/media/image14.png" ContentType="image/png"/>
  <Override PartName="/ppt/media/image37.png" ContentType="image/png"/>
  <Override PartName="/ppt/media/image12.png" ContentType="image/png"/>
  <Override PartName="/ppt/media/image36.png" ContentType="image/png"/>
  <Override PartName="/ppt/media/image11.png" ContentType="image/png"/>
  <Override PartName="/ppt/media/image38.png" ContentType="image/png"/>
  <Override PartName="/ppt/media/image13.png" ContentType="image/png"/>
  <Override PartName="/ppt/media/image16.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46.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3.png" ContentType="image/png"/>
  <Override PartName="/ppt/media/image34.png" ContentType="image/png"/>
  <Override PartName="/ppt/media/image10.png" ContentType="image/png"/>
  <Override PartName="/ppt/media/image35.png" ContentType="image/png"/>
  <Override PartName="/ppt/media/image9.png" ContentType="image/png"/>
  <Override PartName="/ppt/media/image8.png" ContentType="image/png"/>
  <Override PartName="/ppt/media/image7.png" ContentType="image/png"/>
  <Override PartName="/ppt/media/image3.png" ContentType="image/png"/>
  <Override PartName="/ppt/media/image4.png" ContentType="image/png"/>
  <Override PartName="/ppt/media/image6.png" ContentType="image/png"/>
  <Override PartName="/ppt/media/image32.png" ContentType="image/png"/>
  <Override PartName="/ppt/media/hdphoto1.wdp" ContentType="image/vnd.ms-photo"/>
  <Override PartName="/ppt/media/image2.tif" ContentType="image/tiff"/>
  <Override PartName="/ppt/media/image1.wmf" ContentType="image/x-wmf"/>
  <Override PartName="/ppt/media/image5.png" ContentType="image/png"/>
  <Override PartName="/ppt/media/image30.wmf" ContentType="image/x-wmf"/>
  <Override PartName="/ppt/media/image31.tif" ContentType="image/tiff"/>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PlaceHolder 1"/>
          <p:cNvSpPr>
            <a:spLocks noGrp="1"/>
          </p:cNvSpPr>
          <p:nvPr>
            <p:ph type="sldImg"/>
          </p:nvPr>
        </p:nvSpPr>
        <p:spPr>
          <a:xfrm>
            <a:off x="533520" y="764280"/>
            <a:ext cx="6704640" cy="3771360"/>
          </a:xfrm>
          <a:prstGeom prst="rect">
            <a:avLst/>
          </a:prstGeom>
        </p:spPr>
        <p:txBody>
          <a:bodyPr lIns="0" rIns="0" tIns="0" bIns="0" anchor="ct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40"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41"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42"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43"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44" name="PlaceHolder 6"/>
          <p:cNvSpPr>
            <a:spLocks noGrp="1"/>
          </p:cNvSpPr>
          <p:nvPr>
            <p:ph type="sldNum"/>
          </p:nvPr>
        </p:nvSpPr>
        <p:spPr>
          <a:xfrm>
            <a:off x="4399200" y="9555480"/>
            <a:ext cx="3372840" cy="502560"/>
          </a:xfrm>
          <a:prstGeom prst="rect">
            <a:avLst/>
          </a:prstGeom>
        </p:spPr>
        <p:txBody>
          <a:bodyPr lIns="0" rIns="0" tIns="0" bIns="0" anchor="b"/>
          <a:p>
            <a:pPr algn="r"/>
            <a:fld id="{03EAFA92-7947-41B2-B216-C3E50B4A07D6}"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sldImg"/>
          </p:nvPr>
        </p:nvSpPr>
        <p:spPr>
          <a:xfrm>
            <a:off x="380880" y="685800"/>
            <a:ext cx="6095520" cy="3428640"/>
          </a:xfrm>
          <a:prstGeom prst="rect">
            <a:avLst/>
          </a:prstGeom>
        </p:spPr>
      </p:sp>
      <p:sp>
        <p:nvSpPr>
          <p:cNvPr id="246"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latin typeface="Arial"/>
              </a:rPr>
              <a:t>Hi, My name is Richard Klein. </a:t>
            </a:r>
            <a:endParaRPr b="0" lang="en-US" sz="1100" spc="-1" strike="noStrike">
              <a:latin typeface="Arial"/>
            </a:endParaRPr>
          </a:p>
          <a:p>
            <a:pPr>
              <a:lnSpc>
                <a:spcPct val="100000"/>
              </a:lnSpc>
            </a:pPr>
            <a:r>
              <a:rPr b="0" lang="en-US" sz="1100" spc="-1" strike="noStrike">
                <a:latin typeface="Arial"/>
              </a:rPr>
              <a:t>I was working with Dr. Bandettini at NIH on functional connectivity methods using laminar fMRI.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 </a:t>
            </a:r>
            <a:endParaRPr b="0" lang="en-US" sz="11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sldImg"/>
          </p:nvPr>
        </p:nvSpPr>
        <p:spPr>
          <a:xfrm>
            <a:off x="380880" y="685800"/>
            <a:ext cx="6095520" cy="3428640"/>
          </a:xfrm>
          <a:prstGeom prst="rect">
            <a:avLst/>
          </a:prstGeom>
        </p:spPr>
      </p:sp>
      <p:sp>
        <p:nvSpPr>
          <p:cNvPr id="264"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latin typeface="Arial"/>
              </a:rPr>
              <a:t>Primary motor cortex receives input from the sensory areas </a:t>
            </a:r>
            <a:r>
              <a:rPr b="1" lang="en-US" sz="1100" spc="-1" strike="noStrike">
                <a:latin typeface="Arial"/>
              </a:rPr>
              <a:t>solely in superficial layers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latin typeface="Arial"/>
              </a:rPr>
              <a:t>And so we don’t get that here but is likely due to poor alignment between the anatomical and VASO volumes. I was using an average of the VASO runs and each VASO run actually requires it’s own unique transformation due to the heavy 7T warping, and I haven’t regenerated these plots. </a:t>
            </a: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sldImg"/>
          </p:nvPr>
        </p:nvSpPr>
        <p:spPr>
          <a:xfrm>
            <a:off x="380880" y="685800"/>
            <a:ext cx="6095520" cy="3428640"/>
          </a:xfrm>
          <a:prstGeom prst="rect">
            <a:avLst/>
          </a:prstGeom>
        </p:spPr>
      </p:sp>
      <p:sp>
        <p:nvSpPr>
          <p:cNvPr id="266"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latin typeface="Arial"/>
              </a:rPr>
              <a:t>So here I included a thalamic parcellation with a bunch of the nuclei in particular LGN and MGN, early visual ROIs including V1, V2, V3, V3A.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And so it looks like we get some correlation between LGN and V1, V2, V3, V3A. And I believe this has been reported elsewhere.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I thought though that the slight increase in correlation between MGN and V3A was interesting. And so I don’t think MGN is connected to V3A (?) but there might be some intermediate auditory region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Apparently there is some evidence, I think, for audio-visual interaction in V3A, specifically with regard to visual and auditory motion direction in depth. </a:t>
            </a: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Partial correlations </a:t>
            </a:r>
            <a:endParaRPr b="0" lang="en-US" sz="11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sldImg"/>
          </p:nvPr>
        </p:nvSpPr>
        <p:spPr>
          <a:xfrm>
            <a:off x="380880" y="685800"/>
            <a:ext cx="6095520" cy="3428640"/>
          </a:xfrm>
          <a:prstGeom prst="rect">
            <a:avLst/>
          </a:prstGeom>
        </p:spPr>
      </p:sp>
      <p:sp>
        <p:nvSpPr>
          <p:cNvPr id="268" name="PlaceHolder 2"/>
          <p:cNvSpPr>
            <a:spLocks noGrp="1"/>
          </p:cNvSpPr>
          <p:nvPr>
            <p:ph type="body"/>
          </p:nvPr>
        </p:nvSpPr>
        <p:spPr>
          <a:xfrm>
            <a:off x="685800" y="4343400"/>
            <a:ext cx="5486040" cy="4114440"/>
          </a:xfrm>
          <a:prstGeom prst="rect">
            <a:avLst/>
          </a:prstGeom>
        </p:spPr>
        <p:txBody>
          <a:bodyPr tIns="91440" bIns="91440"/>
          <a:p>
            <a:pPr marL="457200" indent="-298080">
              <a:lnSpc>
                <a:spcPct val="100000"/>
              </a:lnSpc>
              <a:buClr>
                <a:srgbClr val="000000"/>
              </a:buClr>
              <a:buFont typeface="Wingdings" charset="2"/>
              <a:buChar char=""/>
            </a:pPr>
            <a:r>
              <a:rPr b="0" lang="en-US" sz="1100" spc="-1" strike="noStrike">
                <a:latin typeface="Arial"/>
              </a:rPr>
              <a:t>In this analysis we are correlating each layer with every other layer within a single column. We are looking for the dominant layer within each column—that is, the layer that every other layer correlates with.</a:t>
            </a:r>
            <a:endParaRPr b="0" lang="en-US" sz="1100" spc="-1" strike="noStrike">
              <a:latin typeface="Arial"/>
            </a:endParaRPr>
          </a:p>
          <a:p>
            <a:pPr marL="457200" indent="-298080">
              <a:lnSpc>
                <a:spcPct val="100000"/>
              </a:lnSpc>
              <a:buClr>
                <a:srgbClr val="000000"/>
              </a:buClr>
              <a:buFont typeface="Wingdings" charset="2"/>
              <a:buChar char=""/>
            </a:pPr>
            <a:r>
              <a:rPr b="0" lang="en-US" sz="1100" spc="-1" strike="noStrike">
                <a:latin typeface="Arial"/>
              </a:rPr>
              <a:t>If the dominant layer is a middle layer we consider the column to be feedforward column</a:t>
            </a:r>
            <a:endParaRPr b="0" lang="en-US" sz="1100" spc="-1" strike="noStrike">
              <a:latin typeface="Arial"/>
            </a:endParaRPr>
          </a:p>
          <a:p>
            <a:pPr marL="457200" indent="-298080">
              <a:lnSpc>
                <a:spcPct val="100000"/>
              </a:lnSpc>
              <a:buClr>
                <a:srgbClr val="000000"/>
              </a:buClr>
              <a:buFont typeface="Wingdings" charset="2"/>
              <a:buChar char=""/>
            </a:pPr>
            <a:r>
              <a:rPr b="0" lang="en-US" sz="1100" spc="-1" strike="noStrike">
                <a:latin typeface="Arial"/>
              </a:rPr>
              <a:t>and if the dominant layer is a superfical or deep layer we consider the column to be a feedback column </a:t>
            </a:r>
            <a:endParaRPr b="0" lang="en-US" sz="1100" spc="-1" strike="noStrike">
              <a:latin typeface="Arial"/>
            </a:endParaRPr>
          </a:p>
          <a:p>
            <a:pPr>
              <a:lnSpc>
                <a:spcPct val="100000"/>
              </a:lnSpc>
            </a:pPr>
            <a:endParaRPr b="0" lang="en-US" sz="1100" spc="-1" strike="noStrike">
              <a:latin typeface="Arial"/>
            </a:endParaRPr>
          </a:p>
          <a:p>
            <a:pPr marL="457200" indent="-298080">
              <a:lnSpc>
                <a:spcPct val="100000"/>
              </a:lnSpc>
              <a:buClr>
                <a:srgbClr val="000000"/>
              </a:buClr>
              <a:buFont typeface="Wingdings" charset="2"/>
              <a:buChar char=""/>
            </a:pPr>
            <a:r>
              <a:rPr b="0" lang="en-US" sz="1100" spc="-1" strike="noStrike">
                <a:latin typeface="Arial"/>
              </a:rPr>
              <a:t>And so Renzo’s here he saw that frontal regions tended to be feedback, while posterior regions tended to be feedforward.  </a:t>
            </a:r>
            <a:endParaRPr b="0" lang="en-US" sz="1100" spc="-1" strike="noStrike">
              <a:latin typeface="Arial"/>
            </a:endParaRPr>
          </a:p>
          <a:p>
            <a:pPr>
              <a:lnSpc>
                <a:spcPct val="100000"/>
              </a:lnSpc>
            </a:pPr>
            <a:endParaRPr b="0" lang="en-US" sz="1100" spc="-1" strike="noStrike">
              <a:latin typeface="Arial"/>
            </a:endParaRPr>
          </a:p>
          <a:p>
            <a:pPr marL="457200" indent="-298080">
              <a:lnSpc>
                <a:spcPct val="100000"/>
              </a:lnSpc>
              <a:buClr>
                <a:srgbClr val="000000"/>
              </a:buClr>
              <a:buFont typeface="Wingdings" charset="2"/>
              <a:buChar char=""/>
            </a:pPr>
            <a:r>
              <a:rPr b="0" lang="en-US" sz="1100" spc="-1" strike="noStrike">
                <a:latin typeface="Arial"/>
              </a:rPr>
              <a:t>So that's also what we do. We cluster the eye of matrix, so the within ROI correlations, and we do also seem to get two big clusters. I haven’t been able to dig into this and investigate what exaclty we are clustering</a:t>
            </a:r>
            <a:endParaRPr b="0" lang="en-US" sz="1100" spc="-1" strike="noStrike">
              <a:latin typeface="Arial"/>
            </a:endParaRPr>
          </a:p>
          <a:p>
            <a:pPr marL="457200" indent="-298080">
              <a:lnSpc>
                <a:spcPct val="100000"/>
              </a:lnSpc>
              <a:buClr>
                <a:srgbClr val="000000"/>
              </a:buClr>
              <a:buFont typeface="Wingdings" charset="2"/>
              <a:buChar char=""/>
            </a:pPr>
            <a:r>
              <a:rPr b="0" lang="en-US" sz="1100" spc="-1" strike="noStrike">
                <a:latin typeface="Arial"/>
              </a:rPr>
              <a:t> </a:t>
            </a: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sldImg"/>
          </p:nvPr>
        </p:nvSpPr>
        <p:spPr>
          <a:xfrm>
            <a:off x="380880" y="685800"/>
            <a:ext cx="6095520" cy="3428640"/>
          </a:xfrm>
          <a:prstGeom prst="rect">
            <a:avLst/>
          </a:prstGeom>
        </p:spPr>
      </p:sp>
      <p:sp>
        <p:nvSpPr>
          <p:cNvPr id="270" name="PlaceHolder 2"/>
          <p:cNvSpPr>
            <a:spLocks noGrp="1"/>
          </p:cNvSpPr>
          <p:nvPr>
            <p:ph type="body"/>
          </p:nvPr>
        </p:nvSpPr>
        <p:spPr>
          <a:xfrm>
            <a:off x="685800" y="4343400"/>
            <a:ext cx="5486040" cy="4114440"/>
          </a:xfrm>
          <a:prstGeom prst="rect">
            <a:avLst/>
          </a:prstGeom>
        </p:spPr>
        <p:txBody>
          <a:bodyPr tIns="91440" bIns="91440"/>
          <a:p>
            <a:pPr marL="457200" indent="-298080">
              <a:lnSpc>
                <a:spcPct val="100000"/>
              </a:lnSpc>
              <a:buClr>
                <a:srgbClr val="000000"/>
              </a:buClr>
              <a:buFont typeface="Wingdings" charset="2"/>
              <a:buChar char=""/>
            </a:pPr>
            <a:r>
              <a:rPr b="0" lang="en-US" sz="1100" spc="-1" strike="noStrike">
                <a:latin typeface="Arial"/>
              </a:rPr>
              <a:t>same idea here we are clustering the correlations between different ROIs.</a:t>
            </a:r>
            <a:endParaRPr b="0" lang="en-US" sz="1100" spc="-1" strike="noStrike">
              <a:latin typeface="Arial"/>
            </a:endParaRPr>
          </a:p>
          <a:p>
            <a:pPr marL="457200" indent="-298080">
              <a:lnSpc>
                <a:spcPct val="100000"/>
              </a:lnSpc>
              <a:buClr>
                <a:srgbClr val="000000"/>
              </a:buClr>
              <a:buFont typeface="Arial"/>
              <a:buChar char="●"/>
            </a:pPr>
            <a:r>
              <a:rPr b="0" lang="en-US" sz="1100" spc="-1" strike="noStrike">
                <a:latin typeface="Arial"/>
              </a:rPr>
              <a:t>I’m not doing whole brain but only 11 early visual ROIs.</a:t>
            </a:r>
            <a:endParaRPr b="0" lang="en-US" sz="1100" spc="-1" strike="noStrike">
              <a:latin typeface="Arial"/>
            </a:endParaRPr>
          </a:p>
          <a:p>
            <a:pPr marL="457200" indent="-298080">
              <a:lnSpc>
                <a:spcPct val="100000"/>
              </a:lnSpc>
              <a:buClr>
                <a:srgbClr val="000000"/>
              </a:buClr>
              <a:buFont typeface="Arial"/>
              <a:buChar char="●"/>
            </a:pPr>
            <a:r>
              <a:rPr b="0" lang="en-US" sz="1100" spc="-1" strike="noStrike">
                <a:latin typeface="Arial"/>
              </a:rPr>
              <a:t>The expectation would be to have at at least three clusters as proposed by felleman and van essen, but we might have more if the connectivities occur between different layers or the layers are positioned at sufficiently different depths within the grey matter. Anything that might make those correlation matrices look different.  </a:t>
            </a:r>
            <a:endParaRPr b="0" lang="en-US" sz="1100" spc="-1" strike="noStrike">
              <a:latin typeface="Arial"/>
            </a:endParaRPr>
          </a:p>
          <a:p>
            <a:pPr marL="457200" indent="-298080">
              <a:lnSpc>
                <a:spcPct val="100000"/>
              </a:lnSpc>
              <a:buClr>
                <a:srgbClr val="000000"/>
              </a:buClr>
              <a:buFont typeface="Arial"/>
              <a:buChar char="●"/>
            </a:pPr>
            <a:r>
              <a:rPr b="0" lang="en-US" sz="1100" spc="-1" strike="noStrike">
                <a:latin typeface="Arial"/>
              </a:rPr>
              <a:t>It looks like we get a bunch of different clusters, but I haven’t had a chance to dig into this and figure out why they are different.</a:t>
            </a: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sldImg"/>
          </p:nvPr>
        </p:nvSpPr>
        <p:spPr>
          <a:xfrm>
            <a:off x="380880" y="685800"/>
            <a:ext cx="6095520" cy="3428640"/>
          </a:xfrm>
          <a:prstGeom prst="rect">
            <a:avLst/>
          </a:prstGeom>
        </p:spPr>
      </p:sp>
      <p:sp>
        <p:nvSpPr>
          <p:cNvPr id="272"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latin typeface="Arial"/>
              </a:rPr>
              <a:t>I wanted to thank Dr. bandettini, and Dr. Maguire Zeiss and Dr. VanMeter for letting me do this. Also thanks to m y cohort and IPN program. </a:t>
            </a: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380880" y="685800"/>
            <a:ext cx="6095520" cy="3428640"/>
          </a:xfrm>
          <a:prstGeom prst="rect">
            <a:avLst/>
          </a:prstGeom>
        </p:spPr>
      </p:sp>
      <p:sp>
        <p:nvSpPr>
          <p:cNvPr id="248"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latin typeface="Arial"/>
              </a:rPr>
              <a:t>So, just to motivate laminar fMRI.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So brain is very complex and it’s organized across many different spatial and temporal scales.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Using fMRI we can evaluate the brain at the macroscopic level, so “whole brain” perspective, a “systems” perspective, and even “maps” (visual retinotopy), down to a about a centimeter.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There are also cellular/molecular/ephys/optogenetic methods that are very precise but are usually invasive involving animal models and are limited to neurons or small groups of neurons.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And so if we are interested in getting a more comprehensive picture of how the brain functions we need something that is both whole brain and offers a high level of specificity.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And so in particular neural activity at the circuit level has a lot of really interesting information and unique signatures that could help explain what's going on. </a:t>
            </a:r>
            <a:endParaRPr b="0" lang="en-US" sz="1100" spc="-1" strike="noStrike">
              <a:latin typeface="Arial"/>
            </a:endParaRPr>
          </a:p>
          <a:p>
            <a:pPr>
              <a:lnSpc>
                <a:spcPct val="100000"/>
              </a:lnSpc>
            </a:pPr>
            <a:endParaRPr b="0" lang="en-US" sz="11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sldImg"/>
          </p:nvPr>
        </p:nvSpPr>
        <p:spPr>
          <a:xfrm>
            <a:off x="380880" y="685800"/>
            <a:ext cx="6095520" cy="3428640"/>
          </a:xfrm>
          <a:prstGeom prst="rect">
            <a:avLst/>
          </a:prstGeom>
        </p:spPr>
      </p:sp>
      <p:sp>
        <p:nvSpPr>
          <p:cNvPr id="250"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latin typeface="Arial"/>
              </a:rPr>
              <a:t>And so this just a plot of coverage by resolution, and we see that laminar fMRI maintains the whole brain coverage afforded by fMRI, but also high enough resolution that we are able to measure these circuit, layers, and columns.</a:t>
            </a: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sldImg"/>
          </p:nvPr>
        </p:nvSpPr>
        <p:spPr>
          <a:xfrm>
            <a:off x="380880" y="685800"/>
            <a:ext cx="6095520" cy="3428640"/>
          </a:xfrm>
          <a:prstGeom prst="rect">
            <a:avLst/>
          </a:prstGeom>
        </p:spPr>
      </p:sp>
      <p:sp>
        <p:nvSpPr>
          <p:cNvPr id="252" name="PlaceHolder 2"/>
          <p:cNvSpPr>
            <a:spLocks noGrp="1"/>
          </p:cNvSpPr>
          <p:nvPr>
            <p:ph type="body"/>
          </p:nvPr>
        </p:nvSpPr>
        <p:spPr>
          <a:xfrm>
            <a:off x="685800" y="4343400"/>
            <a:ext cx="5486040" cy="4114440"/>
          </a:xfrm>
          <a:prstGeom prst="rect">
            <a:avLst/>
          </a:prstGeom>
        </p:spPr>
        <p:txBody>
          <a:bodyPr tIns="91440" bIns="91440"/>
          <a:p>
            <a:pPr marL="457200" indent="-298080">
              <a:lnSpc>
                <a:spcPct val="100000"/>
              </a:lnSpc>
              <a:buClr>
                <a:srgbClr val="000000"/>
              </a:buClr>
              <a:buFont typeface="Wingdings" charset="2"/>
              <a:buChar char=""/>
            </a:pPr>
            <a:r>
              <a:rPr b="0" lang="en-US" sz="1100" spc="-1" strike="noStrike">
                <a:latin typeface="Arial"/>
              </a:rPr>
              <a:t>So why are we interested in layers and columns?</a:t>
            </a:r>
            <a:endParaRPr b="0" lang="en-US" sz="1100" spc="-1" strike="noStrike">
              <a:latin typeface="Arial"/>
            </a:endParaRPr>
          </a:p>
          <a:p>
            <a:pPr>
              <a:lnSpc>
                <a:spcPct val="100000"/>
              </a:lnSpc>
            </a:pPr>
            <a:endParaRPr b="0" lang="en-US" sz="1100" spc="-1" strike="noStrike">
              <a:latin typeface="Arial"/>
            </a:endParaRPr>
          </a:p>
          <a:p>
            <a:pPr marL="457200" indent="-298080">
              <a:lnSpc>
                <a:spcPct val="100000"/>
              </a:lnSpc>
              <a:buClr>
                <a:srgbClr val="000000"/>
              </a:buClr>
              <a:buFont typeface="Wingdings" charset="2"/>
              <a:buChar char=""/>
            </a:pPr>
            <a:r>
              <a:rPr b="0" lang="en-US" sz="1100" spc="-1" strike="noStrike">
                <a:latin typeface="Arial"/>
              </a:rPr>
              <a:t>So basically, layer connectivity provides us with this measure of directionality between ROIs. </a:t>
            </a:r>
            <a:endParaRPr b="0" lang="en-US" sz="1100" spc="-1" strike="noStrike">
              <a:latin typeface="Arial"/>
            </a:endParaRPr>
          </a:p>
          <a:p>
            <a:pPr>
              <a:lnSpc>
                <a:spcPct val="100000"/>
              </a:lnSpc>
            </a:pPr>
            <a:endParaRPr b="0" lang="en-US" sz="1100" spc="-1" strike="noStrike">
              <a:latin typeface="Arial"/>
            </a:endParaRPr>
          </a:p>
          <a:p>
            <a:pPr marL="457200" indent="-298080">
              <a:lnSpc>
                <a:spcPct val="100000"/>
              </a:lnSpc>
              <a:buClr>
                <a:srgbClr val="000000"/>
              </a:buClr>
              <a:buFont typeface="Wingdings" charset="2"/>
              <a:buChar char=""/>
            </a:pPr>
            <a:r>
              <a:rPr b="0" lang="en-US" sz="1100" spc="-1" strike="noStrike">
                <a:latin typeface="Arial"/>
              </a:rPr>
              <a:t>feedforward connections terminate in middle layers </a:t>
            </a:r>
            <a:endParaRPr b="0" lang="en-US" sz="1100" spc="-1" strike="noStrike">
              <a:latin typeface="Arial"/>
            </a:endParaRPr>
          </a:p>
          <a:p>
            <a:pPr marL="457200" indent="-298080">
              <a:lnSpc>
                <a:spcPct val="100000"/>
              </a:lnSpc>
              <a:buClr>
                <a:srgbClr val="000000"/>
              </a:buClr>
              <a:buFont typeface="Wingdings" charset="2"/>
              <a:buChar char=""/>
            </a:pPr>
            <a:r>
              <a:rPr b="0" lang="en-US" sz="1100" spc="-1" strike="noStrike">
                <a:latin typeface="Arial"/>
              </a:rPr>
              <a:t>feedback connections terminate in superficial and deep layers </a:t>
            </a:r>
            <a:endParaRPr b="0" lang="en-US" sz="1100" spc="-1" strike="noStrike">
              <a:latin typeface="Arial"/>
            </a:endParaRPr>
          </a:p>
          <a:p>
            <a:pPr marL="457200" indent="-298080">
              <a:lnSpc>
                <a:spcPct val="100000"/>
              </a:lnSpc>
              <a:buClr>
                <a:srgbClr val="000000"/>
              </a:buClr>
              <a:buFont typeface="Wingdings" charset="2"/>
              <a:buChar char=""/>
            </a:pPr>
            <a:r>
              <a:rPr b="0" lang="en-US" sz="1100" spc="-1" strike="noStrike">
                <a:latin typeface="Arial"/>
              </a:rPr>
              <a:t>lateral connections terminate in deep, middle and superficial layers. </a:t>
            </a:r>
            <a:endParaRPr b="0" lang="en-US" sz="1100" spc="-1" strike="noStrike">
              <a:latin typeface="Arial"/>
            </a:endParaRPr>
          </a:p>
          <a:p>
            <a:pPr>
              <a:lnSpc>
                <a:spcPct val="100000"/>
              </a:lnSpc>
            </a:pPr>
            <a:endParaRPr b="0" lang="en-US" sz="1100" spc="-1" strike="noStrike">
              <a:latin typeface="Arial"/>
            </a:endParaRPr>
          </a:p>
          <a:p>
            <a:pPr marL="457200" indent="-298080">
              <a:lnSpc>
                <a:spcPct val="100000"/>
              </a:lnSpc>
              <a:buClr>
                <a:srgbClr val="000000"/>
              </a:buClr>
              <a:buFont typeface="Arial"/>
              <a:buChar char="●"/>
            </a:pPr>
            <a:r>
              <a:rPr b="0" lang="en-US" sz="1100" spc="-1" strike="noStrike">
                <a:latin typeface="Arial"/>
              </a:rPr>
              <a:t>And these proposed connectivities come from a paper by Felleman and Van Essen where detail the canonical micro-circuit hierarchical connectivity in early visual cortex</a:t>
            </a:r>
            <a:endParaRPr b="0" lang="en-US" sz="11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sldImg"/>
          </p:nvPr>
        </p:nvSpPr>
        <p:spPr>
          <a:xfrm>
            <a:off x="380880" y="685800"/>
            <a:ext cx="6095520" cy="3428640"/>
          </a:xfrm>
          <a:prstGeom prst="rect">
            <a:avLst/>
          </a:prstGeom>
        </p:spPr>
      </p:sp>
      <p:sp>
        <p:nvSpPr>
          <p:cNvPr id="254" name="PlaceHolder 2"/>
          <p:cNvSpPr>
            <a:spLocks noGrp="1"/>
          </p:cNvSpPr>
          <p:nvPr>
            <p:ph type="body"/>
          </p:nvPr>
        </p:nvSpPr>
        <p:spPr>
          <a:xfrm>
            <a:off x="685800" y="4343400"/>
            <a:ext cx="5486040" cy="4114440"/>
          </a:xfrm>
          <a:prstGeom prst="rect">
            <a:avLst/>
          </a:prstGeom>
        </p:spPr>
        <p:txBody>
          <a:bodyPr tIns="91440" bIns="91440"/>
          <a:p>
            <a:pPr>
              <a:lnSpc>
                <a:spcPct val="100000"/>
              </a:lnSpc>
            </a:pPr>
            <a:endParaRPr b="0" lang="en-US" sz="2000" spc="-1" strike="noStrike">
              <a:latin typeface="Arial"/>
            </a:endParaRPr>
          </a:p>
          <a:p>
            <a:pPr marL="457200" indent="-298080">
              <a:lnSpc>
                <a:spcPct val="100000"/>
              </a:lnSpc>
              <a:buClr>
                <a:srgbClr val="000000"/>
              </a:buClr>
              <a:buFont typeface="Wingdings" charset="2"/>
              <a:buChar char=""/>
            </a:pPr>
            <a:r>
              <a:rPr b="0" lang="en-US" sz="1100" spc="-1" strike="noStrike">
                <a:latin typeface="Arial"/>
              </a:rPr>
              <a:t>﻿</a:t>
            </a:r>
            <a:r>
              <a:rPr b="0" lang="en-US" sz="1100" spc="-1" strike="noStrike">
                <a:latin typeface="Arial"/>
              </a:rPr>
              <a:t>And so I include this slide just to make the point that although Felleman and Van Essen describe the connectivity in the early visual system, this does not necessarily apply to other areas of the brain</a:t>
            </a:r>
            <a:endParaRPr b="0" lang="en-US" sz="1100" spc="-1" strike="noStrike">
              <a:latin typeface="Arial"/>
            </a:endParaRPr>
          </a:p>
          <a:p>
            <a:pPr marL="457200" indent="-298080">
              <a:lnSpc>
                <a:spcPct val="100000"/>
              </a:lnSpc>
              <a:buClr>
                <a:srgbClr val="000000"/>
              </a:buClr>
              <a:buFont typeface="Wingdings" charset="2"/>
              <a:buChar char=""/>
            </a:pPr>
            <a:r>
              <a:rPr b="0" lang="en-US" sz="1100" spc="-1" strike="noStrike">
                <a:latin typeface="Arial"/>
              </a:rPr>
              <a:t>And so M1 for instance receives input in superficial layers and output is in the deep layers</a:t>
            </a:r>
            <a:endParaRPr b="0" lang="en-US" sz="1100" spc="-1" strike="noStrike">
              <a:latin typeface="Arial"/>
            </a:endParaRPr>
          </a:p>
          <a:p>
            <a:pPr marL="457200" indent="-298080">
              <a:lnSpc>
                <a:spcPct val="100000"/>
              </a:lnSpc>
              <a:buClr>
                <a:srgbClr val="000000"/>
              </a:buClr>
              <a:buFont typeface="Wingdings" charset="2"/>
              <a:buChar char=""/>
            </a:pPr>
            <a:r>
              <a:rPr b="0" lang="en-US" sz="1100" spc="-1" strike="noStrike">
                <a:latin typeface="Arial"/>
              </a:rPr>
              <a:t>Also the size of different layers in different areas of the cortex may vary which could impact some of our analyses </a:t>
            </a:r>
            <a:endParaRPr b="0" lang="en-US" sz="1100" spc="-1" strike="noStrike">
              <a:latin typeface="Arial"/>
            </a:endParaRPr>
          </a:p>
          <a:p>
            <a:pPr>
              <a:lnSpc>
                <a:spcPct val="100000"/>
              </a:lnSpc>
            </a:pPr>
            <a:endParaRPr b="0" lang="en-US" sz="11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sldImg"/>
          </p:nvPr>
        </p:nvSpPr>
        <p:spPr>
          <a:xfrm>
            <a:off x="380880" y="685800"/>
            <a:ext cx="6095520" cy="3428640"/>
          </a:xfrm>
          <a:prstGeom prst="rect">
            <a:avLst/>
          </a:prstGeom>
        </p:spPr>
      </p:sp>
      <p:sp>
        <p:nvSpPr>
          <p:cNvPr id="256" name="PlaceHolder 2"/>
          <p:cNvSpPr>
            <a:spLocks noGrp="1"/>
          </p:cNvSpPr>
          <p:nvPr>
            <p:ph type="body"/>
          </p:nvPr>
        </p:nvSpPr>
        <p:spPr>
          <a:xfrm>
            <a:off x="685800" y="4343400"/>
            <a:ext cx="5486040" cy="4114440"/>
          </a:xfrm>
          <a:prstGeom prst="rect">
            <a:avLst/>
          </a:prstGeom>
        </p:spPr>
        <p:txBody>
          <a:bodyPr tIns="91440" bIns="91440"/>
          <a:p>
            <a:pPr>
              <a:lnSpc>
                <a:spcPct val="115000"/>
              </a:lnSpc>
            </a:pPr>
            <a:r>
              <a:rPr b="0" lang="en-US" sz="1100" spc="-1" strike="noStrike">
                <a:solidFill>
                  <a:srgbClr val="000000"/>
                </a:solidFill>
                <a:latin typeface="Calibri"/>
                <a:ea typeface="Calibri"/>
              </a:rPr>
              <a:t>So how do we assess functional connectivity? </a:t>
            </a:r>
            <a:endParaRPr b="0" lang="en-US" sz="1100" spc="-1" strike="noStrike">
              <a:latin typeface="Arial"/>
            </a:endParaRPr>
          </a:p>
          <a:p>
            <a:pPr>
              <a:lnSpc>
                <a:spcPct val="115000"/>
              </a:lnSpc>
            </a:pPr>
            <a:endParaRPr b="0" lang="en-US" sz="1100" spc="-1" strike="noStrike">
              <a:latin typeface="Arial"/>
            </a:endParaRPr>
          </a:p>
          <a:p>
            <a:pPr>
              <a:lnSpc>
                <a:spcPct val="115000"/>
              </a:lnSpc>
            </a:pPr>
            <a:r>
              <a:rPr b="0" lang="en-US" sz="1100" spc="-1" strike="noStrike">
                <a:solidFill>
                  <a:srgbClr val="000000"/>
                </a:solidFill>
                <a:latin typeface="Calibri"/>
                <a:ea typeface="Calibri"/>
              </a:rPr>
              <a:t>Well you need the data first. </a:t>
            </a:r>
            <a:endParaRPr b="0" lang="en-US" sz="1100" spc="-1" strike="noStrike">
              <a:latin typeface="Arial"/>
            </a:endParaRPr>
          </a:p>
          <a:p>
            <a:pPr>
              <a:lnSpc>
                <a:spcPct val="115000"/>
              </a:lnSpc>
            </a:pPr>
            <a:endParaRPr b="0" lang="en-US" sz="1100" spc="-1" strike="noStrike">
              <a:latin typeface="Arial"/>
            </a:endParaRPr>
          </a:p>
          <a:p>
            <a:pPr>
              <a:lnSpc>
                <a:spcPct val="115000"/>
              </a:lnSpc>
            </a:pPr>
            <a:r>
              <a:rPr b="0" lang="en-US" sz="1100" spc="-1" strike="noStrike">
                <a:solidFill>
                  <a:srgbClr val="000000"/>
                </a:solidFill>
                <a:latin typeface="Calibri"/>
                <a:ea typeface="Calibri"/>
              </a:rPr>
              <a:t>And so there are a couple of different sequences you can use to get laminar data, each with pros and cons, but the data I’m working with is 7t whole brain VASO--vascular space occupancy fmri</a:t>
            </a:r>
            <a:endParaRPr b="0" lang="en-US" sz="1100" spc="-1" strike="noStrike">
              <a:latin typeface="Arial"/>
            </a:endParaRPr>
          </a:p>
          <a:p>
            <a:pPr>
              <a:lnSpc>
                <a:spcPct val="115000"/>
              </a:lnSpc>
            </a:pPr>
            <a:endParaRPr b="0" lang="en-US" sz="1100" spc="-1" strike="noStrike">
              <a:latin typeface="Arial"/>
            </a:endParaRPr>
          </a:p>
          <a:p>
            <a:pPr>
              <a:lnSpc>
                <a:spcPct val="115000"/>
              </a:lnSpc>
            </a:pPr>
            <a:r>
              <a:rPr b="0" lang="en-US" sz="1100" spc="-1" strike="noStrike">
                <a:solidFill>
                  <a:srgbClr val="000000"/>
                </a:solidFill>
                <a:latin typeface="Arial"/>
                <a:ea typeface="Arial"/>
              </a:rPr>
              <a:t>VASO detects brain activation based on changes in Cerebral Blood Volume (CBV), as opposed to conventional BOLD fMRI, which is based on changes in blood oxygenation. </a:t>
            </a:r>
            <a:endParaRPr b="0" lang="en-US" sz="1100" spc="-1" strike="noStrike">
              <a:latin typeface="Arial"/>
            </a:endParaRPr>
          </a:p>
          <a:p>
            <a:pPr>
              <a:lnSpc>
                <a:spcPct val="115000"/>
              </a:lnSpc>
            </a:pPr>
            <a:endParaRPr b="0" lang="en-US" sz="1100" spc="-1" strike="noStrike">
              <a:latin typeface="Arial"/>
            </a:endParaRPr>
          </a:p>
          <a:p>
            <a:pPr>
              <a:lnSpc>
                <a:spcPct val="115000"/>
              </a:lnSpc>
            </a:pPr>
            <a:r>
              <a:rPr b="0" lang="en-US" sz="1100" spc="-1" strike="noStrike">
                <a:solidFill>
                  <a:srgbClr val="000000"/>
                </a:solidFill>
                <a:latin typeface="Arial"/>
                <a:ea typeface="Arial"/>
              </a:rPr>
              <a:t>VASO sequence alternates between acquiring a blood nulled volume and then a conventional BOLD contrast. </a:t>
            </a:r>
            <a:endParaRPr b="0" lang="en-US" sz="1100" spc="-1" strike="noStrike">
              <a:latin typeface="Arial"/>
            </a:endParaRPr>
          </a:p>
          <a:p>
            <a:pPr>
              <a:lnSpc>
                <a:spcPct val="115000"/>
              </a:lnSpc>
            </a:pPr>
            <a:endParaRPr b="0" lang="en-US" sz="1100" spc="-1" strike="noStrike">
              <a:latin typeface="Arial"/>
            </a:endParaRPr>
          </a:p>
          <a:p>
            <a:pPr>
              <a:lnSpc>
                <a:spcPct val="115000"/>
              </a:lnSpc>
            </a:pPr>
            <a:r>
              <a:rPr b="0" lang="en-US" sz="1100" spc="-1" strike="noStrike">
                <a:solidFill>
                  <a:srgbClr val="000000"/>
                </a:solidFill>
                <a:latin typeface="Arial"/>
                <a:ea typeface="Arial"/>
              </a:rPr>
              <a:t>In preprocessing we divide the blood nulled contrast by the BOLD contrast to produce the final VASO volume. </a:t>
            </a:r>
            <a:endParaRPr b="0" lang="en-US" sz="1100" spc="-1" strike="noStrike">
              <a:latin typeface="Arial"/>
            </a:endParaRPr>
          </a:p>
          <a:p>
            <a:pPr>
              <a:lnSpc>
                <a:spcPct val="115000"/>
              </a:lnSpc>
            </a:pPr>
            <a:endParaRPr b="0" lang="en-US" sz="1100" spc="-1" strike="noStrike">
              <a:latin typeface="Arial"/>
            </a:endParaRPr>
          </a:p>
          <a:p>
            <a:pPr>
              <a:lnSpc>
                <a:spcPct val="115000"/>
              </a:lnSpc>
            </a:pPr>
            <a:r>
              <a:rPr b="0" lang="en-US" sz="1100" spc="-1" strike="noStrike">
                <a:solidFill>
                  <a:srgbClr val="000000"/>
                </a:solidFill>
                <a:latin typeface="Arial"/>
                <a:ea typeface="Calibri"/>
              </a:rPr>
              <a:t>This technique makes VASO very specific to these micro-vessel beds. BOLD has a tendency to select for the large draining vessels. </a:t>
            </a:r>
            <a:endParaRPr b="0" lang="en-US" sz="1100" spc="-1" strike="noStrike">
              <a:latin typeface="Arial"/>
            </a:endParaRPr>
          </a:p>
          <a:p>
            <a:pPr>
              <a:lnSpc>
                <a:spcPct val="115000"/>
              </a:lnSpc>
            </a:pPr>
            <a:endParaRPr b="0" lang="en-US" sz="1100" spc="-1" strike="noStrike">
              <a:latin typeface="Arial"/>
            </a:endParaRPr>
          </a:p>
          <a:p>
            <a:pPr>
              <a:lnSpc>
                <a:spcPct val="115000"/>
              </a:lnSpc>
            </a:pPr>
            <a:r>
              <a:rPr b="0" lang="en-US" sz="1100" spc="-1" strike="noStrike">
                <a:solidFill>
                  <a:srgbClr val="000000"/>
                </a:solidFill>
                <a:latin typeface="Arial"/>
                <a:ea typeface="Calibri"/>
              </a:rPr>
              <a:t>This is a nice property because microvessels are homogenously distributed throughout the grey matter ribbon. </a:t>
            </a:r>
            <a:endParaRPr b="0" lang="en-US" sz="1100" spc="-1" strike="noStrike">
              <a:latin typeface="Arial"/>
            </a:endParaRPr>
          </a:p>
          <a:p>
            <a:pPr>
              <a:lnSpc>
                <a:spcPct val="115000"/>
              </a:lnSpc>
            </a:pPr>
            <a:endParaRPr b="0" lang="en-US" sz="1100" spc="-1" strike="noStrike">
              <a:latin typeface="Arial"/>
            </a:endParaRPr>
          </a:p>
          <a:p>
            <a:pPr>
              <a:lnSpc>
                <a:spcPct val="115000"/>
              </a:lnSpc>
            </a:pPr>
            <a:r>
              <a:rPr b="0" lang="en-US" sz="1100" spc="-1" strike="noStrike">
                <a:solidFill>
                  <a:srgbClr val="000000"/>
                </a:solidFill>
                <a:latin typeface="Arial"/>
                <a:ea typeface="Calibri"/>
              </a:rPr>
              <a:t>VASO is so specific for these micro-vessel beds you can see this double stripe effect. </a:t>
            </a:r>
            <a:endParaRPr b="0" lang="en-US" sz="1100" spc="-1" strike="noStrike">
              <a:latin typeface="Arial"/>
            </a:endParaRPr>
          </a:p>
          <a:p>
            <a:pPr>
              <a:lnSpc>
                <a:spcPct val="115000"/>
              </a:lnSpc>
            </a:pPr>
            <a:endParaRPr b="0" lang="en-US" sz="1100" spc="-1" strike="noStrike">
              <a:latin typeface="Arial"/>
            </a:endParaRPr>
          </a:p>
          <a:p>
            <a:pPr>
              <a:lnSpc>
                <a:spcPct val="115000"/>
              </a:lnSpc>
            </a:pPr>
            <a:endParaRPr b="0" lang="en-US" sz="1100" spc="-1" strike="noStrike">
              <a:latin typeface="Arial"/>
            </a:endParaRPr>
          </a:p>
          <a:p>
            <a:pPr>
              <a:lnSpc>
                <a:spcPct val="115000"/>
              </a:lnSpc>
            </a:pPr>
            <a:endParaRPr b="0" lang="en-US" sz="1100" spc="-1" strike="noStrike">
              <a:latin typeface="Arial"/>
            </a:endParaRPr>
          </a:p>
          <a:p>
            <a:pPr>
              <a:lnSpc>
                <a:spcPct val="115000"/>
              </a:lnSpc>
            </a:pPr>
            <a:endParaRPr b="0" lang="en-US" sz="1100" spc="-1" strike="noStrike">
              <a:latin typeface="Arial"/>
            </a:endParaRPr>
          </a:p>
          <a:p>
            <a:pPr>
              <a:lnSpc>
                <a:spcPct val="115000"/>
              </a:lnSpc>
            </a:pPr>
            <a:r>
              <a:rPr b="0" lang="en-US" sz="1100" spc="-1" strike="noStrike">
                <a:solidFill>
                  <a:srgbClr val="000000"/>
                </a:solidFill>
                <a:latin typeface="Calibri"/>
                <a:ea typeface="Calibri"/>
              </a:rPr>
              <a:t>https://www.youtube.com/watch?v=dcmB2h4pIs4</a:t>
            </a:r>
            <a:endParaRPr b="0" lang="en-US" sz="1100" spc="-1" strike="noStrike">
              <a:latin typeface="Arial"/>
            </a:endParaRPr>
          </a:p>
          <a:p>
            <a:pPr>
              <a:lnSpc>
                <a:spcPct val="115000"/>
              </a:lnSpc>
            </a:pPr>
            <a:endParaRPr b="0" lang="en-US" sz="1100" spc="-1" strike="noStrike">
              <a:latin typeface="Arial"/>
            </a:endParaRPr>
          </a:p>
          <a:p>
            <a:pPr>
              <a:lnSpc>
                <a:spcPct val="115000"/>
              </a:lnSpc>
            </a:pPr>
            <a:r>
              <a:rPr b="0" lang="en-US" sz="1100" spc="-1" strike="noStrike">
                <a:solidFill>
                  <a:srgbClr val="000000"/>
                </a:solidFill>
                <a:latin typeface="Calibri"/>
                <a:ea typeface="Calibri"/>
              </a:rPr>
              <a:t>  </a:t>
            </a:r>
            <a:endParaRPr b="0" lang="en-US" sz="1100" spc="-1" strike="noStrike">
              <a:latin typeface="Arial"/>
            </a:endParaRPr>
          </a:p>
          <a:p>
            <a:pPr>
              <a:lnSpc>
                <a:spcPct val="100000"/>
              </a:lnSpc>
            </a:pPr>
            <a:endParaRPr b="0" lang="en-US" sz="11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sldImg"/>
          </p:nvPr>
        </p:nvSpPr>
        <p:spPr>
          <a:xfrm>
            <a:off x="380880" y="685800"/>
            <a:ext cx="6095520" cy="3428640"/>
          </a:xfrm>
          <a:prstGeom prst="rect">
            <a:avLst/>
          </a:prstGeom>
        </p:spPr>
      </p:sp>
      <p:sp>
        <p:nvSpPr>
          <p:cNvPr id="258"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latin typeface="Arial"/>
              </a:rPr>
              <a:t>So now we have the data, we have extract it?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So here are the anatomical scans, Ithey’ve been segmented in freesurfer, segmentations manually corrected, and I built out the layers and columns using laynii package.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So  in the first panel I have 1000 columns. Admittedly, I’ve mainly been using the hcp multimodal parcellation with 360 ROIs to limit the number of correlations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In the second panel I have 3 layers within the Grey Matter ribbon.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Third panel is the intersection of the two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And so we can use the intersection of the columns and rois to extract timeseries data from the VASO runs and do our analysis. </a:t>
            </a:r>
            <a:endParaRPr b="0" lang="en-US" sz="1100" spc="-1" strike="noStrike">
              <a:latin typeface="Arial"/>
            </a:endParaRPr>
          </a:p>
          <a:p>
            <a:pPr>
              <a:lnSpc>
                <a:spcPct val="100000"/>
              </a:lnSpc>
            </a:pPr>
            <a:endParaRPr b="0" lang="en-US" sz="11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sldImg"/>
          </p:nvPr>
        </p:nvSpPr>
        <p:spPr>
          <a:xfrm>
            <a:off x="380880" y="685800"/>
            <a:ext cx="6095520" cy="3428640"/>
          </a:xfrm>
          <a:prstGeom prst="rect">
            <a:avLst/>
          </a:prstGeom>
        </p:spPr>
      </p:sp>
      <p:sp>
        <p:nvSpPr>
          <p:cNvPr id="260"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latin typeface="Arial"/>
              </a:rPr>
              <a:t>The analyses that I have been working on are trying to replicate the results of Renzo Huber’s that I have included here. Renzo was a post-doc in Dr. Bandettini’s lab. He’s done a lot of the laminar fMRI work including working with the VASO pulse sequence and writing laynii package.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We’re both working with movie-watching datasets, using hcp’s standard set of movie clips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Renzo performed ICA on hcp’s BOLD 7t dataset to isolate these 4 networks, visual network, sensory motor network, default mode network and fronto-parietal network. </a:t>
            </a:r>
            <a:endParaRPr b="0" lang="en-US" sz="1100" spc="-1" strike="noStrike">
              <a:latin typeface="Arial"/>
            </a:endParaRPr>
          </a:p>
          <a:p>
            <a:pPr>
              <a:lnSpc>
                <a:spcPct val="100000"/>
              </a:lnSpc>
            </a:pPr>
            <a:r>
              <a:rPr b="0" lang="en-US" sz="1100" spc="-1" strike="noStrike">
                <a:latin typeface="Arial"/>
              </a:rPr>
              <a:t> </a:t>
            </a:r>
            <a:endParaRPr b="0" lang="en-US" sz="1100" spc="-1" strike="noStrike">
              <a:latin typeface="Arial"/>
            </a:endParaRPr>
          </a:p>
          <a:p>
            <a:pPr>
              <a:lnSpc>
                <a:spcPct val="100000"/>
              </a:lnSpc>
            </a:pPr>
            <a:r>
              <a:rPr b="0" lang="en-US" sz="1100" spc="-1" strike="noStrike">
                <a:latin typeface="Arial"/>
              </a:rPr>
              <a:t>Using these netowrks as seed networks he conducted a layer connectivity analysis using the VASO data.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I'm pretty much attemting to duplicate this using my VASO dataset. </a:t>
            </a: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And so here is some data by Renzo Huber. He was a post-doc in Dr. Bandettini’s lab. And thus far I’ve just been working on reproducing some of his results. Renzo used 7t moie-watching data hcp dataset to extract these networks using ICA.</a:t>
            </a: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 </a:t>
            </a:r>
            <a:r>
              <a:rPr b="0" lang="en-US" sz="1100" spc="-1" strike="noStrike">
                <a:latin typeface="Arial"/>
              </a:rPr>
              <a:t>and extracted these networks using ICA..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So he has a visual network, sensory motor network, default mode network, and fronto prarietal network. </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lang="en-US" sz="1100" spc="-1" strike="noStrike">
                <a:latin typeface="Arial"/>
              </a:rPr>
              <a:t>And so using those networks as seeds used the VASO data to assess the layer connectivity. </a:t>
            </a:r>
            <a:endParaRPr b="0" lang="en-US" sz="11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sldImg"/>
          </p:nvPr>
        </p:nvSpPr>
        <p:spPr>
          <a:xfrm>
            <a:off x="380880" y="685800"/>
            <a:ext cx="6095520" cy="3428640"/>
          </a:xfrm>
          <a:prstGeom prst="rect">
            <a:avLst/>
          </a:prstGeom>
        </p:spPr>
      </p:sp>
      <p:sp>
        <p:nvSpPr>
          <p:cNvPr id="262"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latin typeface="Arial"/>
              </a:rPr>
              <a:t>And so here V1 receives top down feedback in superficial layers from V5 (MT) and V5 (MT) receives bottom up in the middle and deep layers </a:t>
            </a: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25" name="PlaceHolder 2"/>
          <p:cNvSpPr>
            <a:spLocks noGrp="1"/>
          </p:cNvSpPr>
          <p:nvPr>
            <p:ph type="body"/>
          </p:nvPr>
        </p:nvSpPr>
        <p:spPr>
          <a:xfrm>
            <a:off x="311760" y="115236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26" name="PlaceHolder 3"/>
          <p:cNvSpPr>
            <a:spLocks noGrp="1"/>
          </p:cNvSpPr>
          <p:nvPr>
            <p:ph type="body"/>
          </p:nvPr>
        </p:nvSpPr>
        <p:spPr>
          <a:xfrm>
            <a:off x="311760" y="293688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28"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29"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0" name="PlaceHolder 4"/>
          <p:cNvSpPr>
            <a:spLocks noGrp="1"/>
          </p:cNvSpPr>
          <p:nvPr>
            <p:ph type="body"/>
          </p:nvPr>
        </p:nvSpPr>
        <p:spPr>
          <a:xfrm>
            <a:off x="31176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5"/>
          <p:cNvSpPr>
            <a:spLocks noGrp="1"/>
          </p:cNvSpPr>
          <p:nvPr>
            <p:ph type="body"/>
          </p:nvPr>
        </p:nvSpPr>
        <p:spPr>
          <a:xfrm>
            <a:off x="467784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33" name="PlaceHolder 2"/>
          <p:cNvSpPr>
            <a:spLocks noGrp="1"/>
          </p:cNvSpPr>
          <p:nvPr>
            <p:ph type="body"/>
          </p:nvPr>
        </p:nvSpPr>
        <p:spPr>
          <a:xfrm>
            <a:off x="31176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4" name="PlaceHolder 3"/>
          <p:cNvSpPr>
            <a:spLocks noGrp="1"/>
          </p:cNvSpPr>
          <p:nvPr>
            <p:ph type="body"/>
          </p:nvPr>
        </p:nvSpPr>
        <p:spPr>
          <a:xfrm>
            <a:off x="319248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4"/>
          <p:cNvSpPr>
            <a:spLocks noGrp="1"/>
          </p:cNvSpPr>
          <p:nvPr>
            <p:ph type="body"/>
          </p:nvPr>
        </p:nvSpPr>
        <p:spPr>
          <a:xfrm>
            <a:off x="607320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5"/>
          <p:cNvSpPr>
            <a:spLocks noGrp="1"/>
          </p:cNvSpPr>
          <p:nvPr>
            <p:ph type="body"/>
          </p:nvPr>
        </p:nvSpPr>
        <p:spPr>
          <a:xfrm>
            <a:off x="31176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6"/>
          <p:cNvSpPr>
            <a:spLocks noGrp="1"/>
          </p:cNvSpPr>
          <p:nvPr>
            <p:ph type="body"/>
          </p:nvPr>
        </p:nvSpPr>
        <p:spPr>
          <a:xfrm>
            <a:off x="319248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7"/>
          <p:cNvSpPr>
            <a:spLocks noGrp="1"/>
          </p:cNvSpPr>
          <p:nvPr>
            <p:ph type="body"/>
          </p:nvPr>
        </p:nvSpPr>
        <p:spPr>
          <a:xfrm>
            <a:off x="607320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6" name="PlaceHolder 2"/>
          <p:cNvSpPr>
            <a:spLocks noGrp="1"/>
          </p:cNvSpPr>
          <p:nvPr>
            <p:ph type="body"/>
          </p:nvPr>
        </p:nvSpPr>
        <p:spPr>
          <a:xfrm>
            <a:off x="311760" y="1152360"/>
            <a:ext cx="8520120" cy="3416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8" name="PlaceHolder 2"/>
          <p:cNvSpPr>
            <a:spLocks noGrp="1"/>
          </p:cNvSpPr>
          <p:nvPr>
            <p:ph type="body"/>
          </p:nvPr>
        </p:nvSpPr>
        <p:spPr>
          <a:xfrm>
            <a:off x="31176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
        <p:nvSpPr>
          <p:cNvPr id="9" name="PlaceHolder 3"/>
          <p:cNvSpPr>
            <a:spLocks noGrp="1"/>
          </p:cNvSpPr>
          <p:nvPr>
            <p:ph type="body"/>
          </p:nvPr>
        </p:nvSpPr>
        <p:spPr>
          <a:xfrm>
            <a:off x="467784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13"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14" name="PlaceHolder 3"/>
          <p:cNvSpPr>
            <a:spLocks noGrp="1"/>
          </p:cNvSpPr>
          <p:nvPr>
            <p:ph type="body"/>
          </p:nvPr>
        </p:nvSpPr>
        <p:spPr>
          <a:xfrm>
            <a:off x="467784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
        <p:nvSpPr>
          <p:cNvPr id="15" name="PlaceHolder 4"/>
          <p:cNvSpPr>
            <a:spLocks noGrp="1"/>
          </p:cNvSpPr>
          <p:nvPr>
            <p:ph type="body"/>
          </p:nvPr>
        </p:nvSpPr>
        <p:spPr>
          <a:xfrm>
            <a:off x="31176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17" name="PlaceHolder 2"/>
          <p:cNvSpPr>
            <a:spLocks noGrp="1"/>
          </p:cNvSpPr>
          <p:nvPr>
            <p:ph type="body"/>
          </p:nvPr>
        </p:nvSpPr>
        <p:spPr>
          <a:xfrm>
            <a:off x="31176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
        <p:nvSpPr>
          <p:cNvPr id="18"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19" name="PlaceHolder 4"/>
          <p:cNvSpPr>
            <a:spLocks noGrp="1"/>
          </p:cNvSpPr>
          <p:nvPr>
            <p:ph type="body"/>
          </p:nvPr>
        </p:nvSpPr>
        <p:spPr>
          <a:xfrm>
            <a:off x="467784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p:spPr>
        <p:txBody>
          <a:bodyPr lIns="0" rIns="0" tIns="0" bIns="0" anchor="ctr"/>
          <a:p>
            <a:endParaRPr b="0" lang="en-US" sz="1400" spc="-1" strike="noStrike">
              <a:solidFill>
                <a:srgbClr val="000000"/>
              </a:solidFill>
              <a:latin typeface="Arial"/>
            </a:endParaRPr>
          </a:p>
        </p:txBody>
      </p:sp>
      <p:sp>
        <p:nvSpPr>
          <p:cNvPr id="21"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22"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23" name="PlaceHolder 4"/>
          <p:cNvSpPr>
            <a:spLocks noGrp="1"/>
          </p:cNvSpPr>
          <p:nvPr>
            <p:ph type="body"/>
          </p:nvPr>
        </p:nvSpPr>
        <p:spPr>
          <a:xfrm>
            <a:off x="311760" y="293688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444960"/>
            <a:ext cx="8520120" cy="572400"/>
          </a:xfrm>
          <a:prstGeom prst="rect">
            <a:avLst/>
          </a:prstGeom>
        </p:spPr>
        <p:txBody>
          <a:bodyPr tIns="91440" bIns="91440">
            <a:normAutofit/>
          </a:bodyPr>
          <a:p>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1" name="PlaceHolder 2"/>
          <p:cNvSpPr>
            <a:spLocks noGrp="1"/>
          </p:cNvSpPr>
          <p:nvPr>
            <p:ph type="body"/>
          </p:nvPr>
        </p:nvSpPr>
        <p:spPr>
          <a:xfrm>
            <a:off x="311760" y="1152360"/>
            <a:ext cx="8520120" cy="3416040"/>
          </a:xfrm>
          <a:prstGeom prst="rect">
            <a:avLst/>
          </a:prstGeom>
        </p:spPr>
        <p:txBody>
          <a:bodyPr tIns="91440" bIns="9144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 name="PlaceHolder 3"/>
          <p:cNvSpPr>
            <a:spLocks noGrp="1"/>
          </p:cNvSpPr>
          <p:nvPr>
            <p:ph type="sldNum"/>
          </p:nvPr>
        </p:nvSpPr>
        <p:spPr>
          <a:xfrm>
            <a:off x="8472600" y="4663080"/>
            <a:ext cx="548280" cy="393120"/>
          </a:xfrm>
          <a:prstGeom prst="rect">
            <a:avLst/>
          </a:prstGeom>
        </p:spPr>
        <p:txBody>
          <a:bodyPr tIns="91440" bIns="91440" anchor="ctr">
            <a:normAutofit/>
          </a:bodyPr>
          <a:p>
            <a:pPr algn="r">
              <a:lnSpc>
                <a:spcPct val="100000"/>
              </a:lnSpc>
            </a:pPr>
            <a:fld id="{389E1888-C4D0-43FE-8A1A-72010590066E}" type="slidenum">
              <a:rPr b="0" lang="en-US" sz="1000" spc="-1" strike="noStrike">
                <a:solidFill>
                  <a:srgbClr val="595959"/>
                </a:solidFill>
                <a:latin typeface="Arial"/>
                <a:ea typeface="Arial"/>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wmf"/><Relationship Id="rId2" Type="http://schemas.openxmlformats.org/officeDocument/2006/relationships/image" Target="../media/image2.tif"/><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slideLayout" Target="../slideLayouts/slideLayout3.xml"/><Relationship Id="rId7"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3.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3.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slideLayout" Target="../slideLayouts/slideLayout3.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0.wmf"/><Relationship Id="rId2" Type="http://schemas.openxmlformats.org/officeDocument/2006/relationships/image" Target="../media/image31.tif"/><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slideLayout" Target="../slideLayouts/slideLayout3.xml"/><Relationship Id="rId7"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microsoft.com/office/2007/relationships/hdphoto" Target="../media/hdphoto1.wdp"/><Relationship Id="rId3" Type="http://schemas.openxmlformats.org/officeDocument/2006/relationships/slideLayout" Target="../slideLayouts/slideLayout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3.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3.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 name="CustomShape 1"/>
          <p:cNvSpPr/>
          <p:nvPr/>
        </p:nvSpPr>
        <p:spPr>
          <a:xfrm>
            <a:off x="115560" y="122040"/>
            <a:ext cx="8912880" cy="1920960"/>
          </a:xfrm>
          <a:prstGeom prst="rect">
            <a:avLst/>
          </a:prstGeom>
          <a:solidFill>
            <a:srgbClr val="bfcbec"/>
          </a:solidFill>
          <a:ln w="50760">
            <a:solidFill>
              <a:srgbClr val="192752"/>
            </a:solidFill>
            <a:round/>
          </a:ln>
        </p:spPr>
        <p:style>
          <a:lnRef idx="0"/>
          <a:fillRef idx="0"/>
          <a:effectRef idx="0"/>
          <a:fontRef idx="minor"/>
        </p:style>
      </p:sp>
      <p:sp>
        <p:nvSpPr>
          <p:cNvPr id="46" name="TextShape 2"/>
          <p:cNvSpPr txBox="1"/>
          <p:nvPr/>
        </p:nvSpPr>
        <p:spPr>
          <a:xfrm>
            <a:off x="311760" y="362880"/>
            <a:ext cx="8520120" cy="572400"/>
          </a:xfrm>
          <a:prstGeom prst="rect">
            <a:avLst/>
          </a:prstGeom>
          <a:noFill/>
          <a:ln>
            <a:noFill/>
          </a:ln>
        </p:spPr>
        <p:txBody>
          <a:bodyPr tIns="91440" bIns="91440"/>
          <a:p>
            <a:pPr algn="ctr">
              <a:lnSpc>
                <a:spcPct val="100000"/>
              </a:lnSpc>
            </a:pPr>
            <a:r>
              <a:rPr b="0" lang="en-US" sz="2500" spc="-1" strike="noStrike">
                <a:solidFill>
                  <a:srgbClr val="1a3aba"/>
                </a:solidFill>
                <a:latin typeface="Verdana"/>
                <a:ea typeface="Verdana"/>
              </a:rPr>
              <a:t>Layer-dependent Functional Connectivity Methods </a:t>
            </a:r>
            <a:endParaRPr b="0" lang="en-US" sz="2500" spc="-1" strike="noStrike">
              <a:solidFill>
                <a:srgbClr val="000000"/>
              </a:solidFill>
              <a:latin typeface="Arial"/>
            </a:endParaRPr>
          </a:p>
        </p:txBody>
      </p:sp>
      <p:sp>
        <p:nvSpPr>
          <p:cNvPr id="47" name="TextShape 3"/>
          <p:cNvSpPr txBox="1"/>
          <p:nvPr/>
        </p:nvSpPr>
        <p:spPr>
          <a:xfrm>
            <a:off x="311760" y="1176840"/>
            <a:ext cx="8520120" cy="737280"/>
          </a:xfrm>
          <a:prstGeom prst="rect">
            <a:avLst/>
          </a:prstGeom>
          <a:noFill/>
          <a:ln>
            <a:noFill/>
          </a:ln>
        </p:spPr>
        <p:txBody>
          <a:bodyPr tIns="91440" bIns="91440">
            <a:normAutofit/>
          </a:bodyPr>
          <a:p>
            <a:pPr algn="ctr">
              <a:lnSpc>
                <a:spcPct val="115000"/>
              </a:lnSpc>
            </a:pPr>
            <a:r>
              <a:rPr b="0" lang="en-US" sz="1800" spc="-1" strike="noStrike">
                <a:solidFill>
                  <a:srgbClr val="000000"/>
                </a:solidFill>
                <a:latin typeface="Arial"/>
                <a:ea typeface="Arial"/>
              </a:rPr>
              <a:t>Richard Klein, Peter Bandettini</a:t>
            </a:r>
            <a:endParaRPr b="0" lang="en-US" sz="1800" spc="-1" strike="noStrike">
              <a:solidFill>
                <a:srgbClr val="000000"/>
              </a:solidFill>
              <a:latin typeface="Arial"/>
            </a:endParaRPr>
          </a:p>
        </p:txBody>
      </p:sp>
      <p:grpSp>
        <p:nvGrpSpPr>
          <p:cNvPr id="48" name="Group 4"/>
          <p:cNvGrpSpPr/>
          <p:nvPr/>
        </p:nvGrpSpPr>
        <p:grpSpPr>
          <a:xfrm>
            <a:off x="2603520" y="4074840"/>
            <a:ext cx="6424560" cy="1068480"/>
            <a:chOff x="2603520" y="4074840"/>
            <a:chExt cx="6424560" cy="1068480"/>
          </a:xfrm>
        </p:grpSpPr>
        <p:grpSp>
          <p:nvGrpSpPr>
            <p:cNvPr id="49" name="Group 5"/>
            <p:cNvGrpSpPr/>
            <p:nvPr/>
          </p:nvGrpSpPr>
          <p:grpSpPr>
            <a:xfrm>
              <a:off x="6235200" y="4330440"/>
              <a:ext cx="2792880" cy="556920"/>
              <a:chOff x="6235200" y="4330440"/>
              <a:chExt cx="2792880" cy="556920"/>
            </a:xfrm>
          </p:grpSpPr>
          <p:pic>
            <p:nvPicPr>
              <p:cNvPr id="50" name="Picture 4" descr=""/>
              <p:cNvPicPr/>
              <p:nvPr/>
            </p:nvPicPr>
            <p:blipFill>
              <a:blip r:embed="rId1"/>
              <a:stretch/>
            </p:blipFill>
            <p:spPr>
              <a:xfrm>
                <a:off x="6235200" y="4330440"/>
                <a:ext cx="2237760" cy="556560"/>
              </a:xfrm>
              <a:prstGeom prst="rect">
                <a:avLst/>
              </a:prstGeom>
              <a:ln>
                <a:noFill/>
              </a:ln>
            </p:spPr>
          </p:pic>
          <p:pic>
            <p:nvPicPr>
              <p:cNvPr id="51" name="Picture 5" descr=""/>
              <p:cNvPicPr/>
              <p:nvPr/>
            </p:nvPicPr>
            <p:blipFill>
              <a:blip r:embed="rId2"/>
              <a:stretch/>
            </p:blipFill>
            <p:spPr>
              <a:xfrm>
                <a:off x="8602920" y="4330800"/>
                <a:ext cx="425160" cy="556560"/>
              </a:xfrm>
              <a:prstGeom prst="rect">
                <a:avLst/>
              </a:prstGeom>
              <a:ln>
                <a:noFill/>
              </a:ln>
            </p:spPr>
          </p:pic>
        </p:grpSp>
        <p:pic>
          <p:nvPicPr>
            <p:cNvPr id="52" name="Picture 6" descr=""/>
            <p:cNvPicPr/>
            <p:nvPr/>
          </p:nvPicPr>
          <p:blipFill>
            <a:blip r:embed="rId3"/>
            <a:stretch/>
          </p:blipFill>
          <p:spPr>
            <a:xfrm>
              <a:off x="4781520" y="4205520"/>
              <a:ext cx="1147680" cy="806760"/>
            </a:xfrm>
            <a:prstGeom prst="rect">
              <a:avLst/>
            </a:prstGeom>
            <a:ln>
              <a:noFill/>
            </a:ln>
          </p:spPr>
        </p:pic>
        <p:pic>
          <p:nvPicPr>
            <p:cNvPr id="53" name="image1.png" descr=""/>
            <p:cNvPicPr/>
            <p:nvPr/>
          </p:nvPicPr>
          <p:blipFill>
            <a:blip r:embed="rId4"/>
            <a:srcRect l="0" t="0" r="0" b="12413"/>
            <a:stretch/>
          </p:blipFill>
          <p:spPr>
            <a:xfrm>
              <a:off x="2603520" y="4092120"/>
              <a:ext cx="1022040" cy="1033560"/>
            </a:xfrm>
            <a:prstGeom prst="rect">
              <a:avLst/>
            </a:prstGeom>
            <a:ln>
              <a:noFill/>
            </a:ln>
          </p:spPr>
        </p:pic>
        <p:pic>
          <p:nvPicPr>
            <p:cNvPr id="54" name="image2.png" descr=""/>
            <p:cNvPicPr/>
            <p:nvPr/>
          </p:nvPicPr>
          <p:blipFill>
            <a:blip r:embed="rId5"/>
            <a:stretch/>
          </p:blipFill>
          <p:spPr>
            <a:xfrm>
              <a:off x="3690360" y="4074840"/>
              <a:ext cx="1025640" cy="1068480"/>
            </a:xfrm>
            <a:prstGeom prst="rect">
              <a:avLst/>
            </a:prstGeom>
            <a:ln>
              <a:noFill/>
            </a:ln>
          </p:spPr>
        </p:pic>
      </p:gr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6" name="Group 1"/>
          <p:cNvGrpSpPr/>
          <p:nvPr/>
        </p:nvGrpSpPr>
        <p:grpSpPr>
          <a:xfrm>
            <a:off x="5555160" y="981000"/>
            <a:ext cx="2900160" cy="3627360"/>
            <a:chOff x="5555160" y="981000"/>
            <a:chExt cx="2900160" cy="3627360"/>
          </a:xfrm>
        </p:grpSpPr>
        <p:grpSp>
          <p:nvGrpSpPr>
            <p:cNvPr id="117" name="Group 2"/>
            <p:cNvGrpSpPr/>
            <p:nvPr/>
          </p:nvGrpSpPr>
          <p:grpSpPr>
            <a:xfrm>
              <a:off x="5555160" y="981000"/>
              <a:ext cx="2900160" cy="3627360"/>
              <a:chOff x="5555160" y="981000"/>
              <a:chExt cx="2900160" cy="3627360"/>
            </a:xfrm>
          </p:grpSpPr>
          <p:pic>
            <p:nvPicPr>
              <p:cNvPr id="118" name="Google Shape;195;p30" descr=""/>
              <p:cNvPicPr/>
              <p:nvPr/>
            </p:nvPicPr>
            <p:blipFill>
              <a:blip r:embed="rId1"/>
              <a:stretch/>
            </p:blipFill>
            <p:spPr>
              <a:xfrm>
                <a:off x="5555160" y="1707840"/>
                <a:ext cx="2900160" cy="2900520"/>
              </a:xfrm>
              <a:prstGeom prst="rect">
                <a:avLst/>
              </a:prstGeom>
              <a:ln>
                <a:noFill/>
              </a:ln>
            </p:spPr>
          </p:pic>
          <p:sp>
            <p:nvSpPr>
              <p:cNvPr id="119" name="CustomShape 3"/>
              <p:cNvSpPr/>
              <p:nvPr/>
            </p:nvSpPr>
            <p:spPr>
              <a:xfrm>
                <a:off x="5718960" y="981000"/>
                <a:ext cx="2736360" cy="487800"/>
              </a:xfrm>
              <a:prstGeom prst="rect">
                <a:avLst/>
              </a:prstGeom>
              <a:noFill/>
              <a:ln>
                <a:noFill/>
              </a:ln>
            </p:spPr>
            <p:style>
              <a:lnRef idx="0"/>
              <a:fillRef idx="0"/>
              <a:effectRef idx="0"/>
              <a:fontRef idx="minor"/>
            </p:style>
            <p:txBody>
              <a:bodyPr tIns="91440" bIns="91440"/>
              <a:p>
                <a:pPr>
                  <a:lnSpc>
                    <a:spcPct val="100000"/>
                  </a:lnSpc>
                </a:pPr>
                <a:r>
                  <a:rPr b="0" lang="en-US" sz="1000" spc="-1" strike="noStrike">
                    <a:solidFill>
                      <a:srgbClr val="000000"/>
                    </a:solidFill>
                    <a:latin typeface="Arial"/>
                    <a:ea typeface="Arial"/>
                  </a:rPr>
                  <a:t>Sensory Motor Network </a:t>
                </a:r>
                <a:endParaRPr b="0" lang="en-US" sz="1000" spc="-1" strike="noStrike">
                  <a:latin typeface="Arial"/>
                </a:endParaRPr>
              </a:p>
              <a:p>
                <a:pPr>
                  <a:lnSpc>
                    <a:spcPct val="100000"/>
                  </a:lnSpc>
                </a:pPr>
                <a:r>
                  <a:rPr b="0" lang="en-US" sz="1000" spc="-1" strike="noStrike">
                    <a:solidFill>
                      <a:srgbClr val="000000"/>
                    </a:solidFill>
                    <a:latin typeface="Arial"/>
                    <a:ea typeface="Arial"/>
                  </a:rPr>
                  <a:t>(L_4, L_3b, L_1)</a:t>
                </a:r>
                <a:endParaRPr b="0" lang="en-US" sz="1000" spc="-1" strike="noStrike">
                  <a:latin typeface="Arial"/>
                </a:endParaRPr>
              </a:p>
            </p:txBody>
          </p:sp>
        </p:grpSp>
        <p:sp>
          <p:nvSpPr>
            <p:cNvPr id="120" name="CustomShape 4"/>
            <p:cNvSpPr/>
            <p:nvPr/>
          </p:nvSpPr>
          <p:spPr>
            <a:xfrm>
              <a:off x="6049800" y="3488760"/>
              <a:ext cx="457920" cy="1005120"/>
            </a:xfrm>
            <a:prstGeom prst="ellipse">
              <a:avLst/>
            </a:prstGeom>
            <a:noFill/>
            <a:ln w="38160">
              <a:solidFill>
                <a:srgbClr val="0432ff"/>
              </a:solidFill>
              <a:round/>
            </a:ln>
          </p:spPr>
          <p:style>
            <a:lnRef idx="0"/>
            <a:fillRef idx="0"/>
            <a:effectRef idx="0"/>
            <a:fontRef idx="minor"/>
          </p:style>
        </p:sp>
        <p:sp>
          <p:nvSpPr>
            <p:cNvPr id="121" name="CustomShape 5"/>
            <p:cNvSpPr/>
            <p:nvPr/>
          </p:nvSpPr>
          <p:spPr>
            <a:xfrm>
              <a:off x="6049800" y="2467080"/>
              <a:ext cx="457920" cy="1005120"/>
            </a:xfrm>
            <a:prstGeom prst="ellipse">
              <a:avLst/>
            </a:prstGeom>
            <a:noFill/>
            <a:ln w="38160">
              <a:solidFill>
                <a:srgbClr val="0432ff"/>
              </a:solidFill>
              <a:round/>
            </a:ln>
          </p:spPr>
          <p:style>
            <a:lnRef idx="0"/>
            <a:fillRef idx="0"/>
            <a:effectRef idx="0"/>
            <a:fontRef idx="minor"/>
          </p:style>
        </p:sp>
      </p:grpSp>
      <p:sp>
        <p:nvSpPr>
          <p:cNvPr id="122" name="TextShape 6"/>
          <p:cNvSpPr txBox="1"/>
          <p:nvPr/>
        </p:nvSpPr>
        <p:spPr>
          <a:xfrm>
            <a:off x="311760" y="227520"/>
            <a:ext cx="8520120" cy="572400"/>
          </a:xfrm>
          <a:prstGeom prst="rect">
            <a:avLst/>
          </a:prstGeom>
          <a:noFill/>
          <a:ln>
            <a:noFill/>
          </a:ln>
        </p:spPr>
        <p:txBody>
          <a:bodyPr tIns="91440" bIns="91440">
            <a:normAutofit/>
          </a:bodyPr>
          <a:p>
            <a:pPr>
              <a:lnSpc>
                <a:spcPct val="100000"/>
              </a:lnSpc>
            </a:pPr>
            <a:r>
              <a:rPr b="0" lang="en-US" sz="2000" spc="-1" strike="noStrike">
                <a:solidFill>
                  <a:srgbClr val="1a3aba"/>
                </a:solidFill>
                <a:latin typeface="Verdana"/>
                <a:ea typeface="Verdana"/>
              </a:rPr>
              <a:t>Sensory Motor Network</a:t>
            </a:r>
            <a:endParaRPr b="0" lang="en-US" sz="2000" spc="-1" strike="noStrike">
              <a:solidFill>
                <a:srgbClr val="000000"/>
              </a:solidFill>
              <a:latin typeface="Arial"/>
            </a:endParaRPr>
          </a:p>
        </p:txBody>
      </p:sp>
      <p:sp>
        <p:nvSpPr>
          <p:cNvPr id="123" name="CustomShape 7"/>
          <p:cNvSpPr/>
          <p:nvPr/>
        </p:nvSpPr>
        <p:spPr>
          <a:xfrm>
            <a:off x="315720" y="981000"/>
            <a:ext cx="2680560" cy="200844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Arial"/>
              </a:rPr>
              <a:t>Primary motor cortex receives input from the sensory areas </a:t>
            </a:r>
            <a:r>
              <a:rPr b="1" lang="en-US" sz="1400" spc="-1" strike="noStrike">
                <a:solidFill>
                  <a:srgbClr val="000000"/>
                </a:solidFill>
                <a:latin typeface="Arial"/>
                <a:ea typeface="Arial"/>
              </a:rPr>
              <a:t>solely in superficial layers </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000000"/>
                </a:solidFill>
                <a:latin typeface="Arial"/>
                <a:ea typeface="Arial"/>
              </a:rPr>
              <a:t>We get correlations with middle/deeper layers of BA4. We would expect more superficial correlations (layer misalignment)</a:t>
            </a:r>
            <a:endParaRPr b="0" lang="en-US" sz="1400" spc="-1" strike="noStrike">
              <a:latin typeface="Arial"/>
            </a:endParaRPr>
          </a:p>
        </p:txBody>
      </p:sp>
      <p:grpSp>
        <p:nvGrpSpPr>
          <p:cNvPr id="124" name="Group 8"/>
          <p:cNvGrpSpPr/>
          <p:nvPr/>
        </p:nvGrpSpPr>
        <p:grpSpPr>
          <a:xfrm>
            <a:off x="3184920" y="574560"/>
            <a:ext cx="2067480" cy="3919680"/>
            <a:chOff x="3184920" y="574560"/>
            <a:chExt cx="2067480" cy="3919680"/>
          </a:xfrm>
        </p:grpSpPr>
        <p:pic>
          <p:nvPicPr>
            <p:cNvPr id="125" name="Google Shape;191;p30" descr=""/>
            <p:cNvPicPr/>
            <p:nvPr/>
          </p:nvPicPr>
          <p:blipFill>
            <a:blip r:embed="rId2"/>
            <a:srcRect l="2737" t="0" r="0" b="0"/>
            <a:stretch/>
          </p:blipFill>
          <p:spPr>
            <a:xfrm>
              <a:off x="3425040" y="1056960"/>
              <a:ext cx="1589040" cy="3437280"/>
            </a:xfrm>
            <a:prstGeom prst="rect">
              <a:avLst/>
            </a:prstGeom>
            <a:ln>
              <a:noFill/>
            </a:ln>
          </p:spPr>
        </p:pic>
        <p:sp>
          <p:nvSpPr>
            <p:cNvPr id="126" name="CustomShape 9"/>
            <p:cNvSpPr/>
            <p:nvPr/>
          </p:nvSpPr>
          <p:spPr>
            <a:xfrm>
              <a:off x="3184920" y="2496960"/>
              <a:ext cx="313560" cy="1996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27" name="CustomShape 10"/>
            <p:cNvSpPr/>
            <p:nvPr/>
          </p:nvSpPr>
          <p:spPr>
            <a:xfrm>
              <a:off x="4938840" y="574560"/>
              <a:ext cx="313560" cy="1922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8" name="Google Shape;183;p29" descr=""/>
          <p:cNvPicPr/>
          <p:nvPr/>
        </p:nvPicPr>
        <p:blipFill>
          <a:blip r:embed="rId1"/>
          <a:stretch/>
        </p:blipFill>
        <p:spPr>
          <a:xfrm>
            <a:off x="4501080" y="528840"/>
            <a:ext cx="4552200" cy="4552200"/>
          </a:xfrm>
          <a:prstGeom prst="rect">
            <a:avLst/>
          </a:prstGeom>
          <a:ln>
            <a:noFill/>
          </a:ln>
        </p:spPr>
      </p:pic>
      <p:sp>
        <p:nvSpPr>
          <p:cNvPr id="129" name="CustomShape 1"/>
          <p:cNvSpPr/>
          <p:nvPr/>
        </p:nvSpPr>
        <p:spPr>
          <a:xfrm>
            <a:off x="4934520" y="4289040"/>
            <a:ext cx="317880" cy="572400"/>
          </a:xfrm>
          <a:prstGeom prst="ellipse">
            <a:avLst/>
          </a:prstGeom>
          <a:noFill/>
          <a:ln w="19080">
            <a:solidFill>
              <a:srgbClr val="ff0000"/>
            </a:solidFill>
            <a:round/>
          </a:ln>
        </p:spPr>
        <p:style>
          <a:lnRef idx="0"/>
          <a:fillRef idx="0"/>
          <a:effectRef idx="0"/>
          <a:fontRef idx="minor"/>
        </p:style>
      </p:sp>
      <p:pic>
        <p:nvPicPr>
          <p:cNvPr id="130" name="Picture 1" descr=""/>
          <p:cNvPicPr/>
          <p:nvPr/>
        </p:nvPicPr>
        <p:blipFill>
          <a:blip r:embed="rId2"/>
          <a:stretch/>
        </p:blipFill>
        <p:spPr>
          <a:xfrm>
            <a:off x="395640" y="3009600"/>
            <a:ext cx="2010600" cy="1416600"/>
          </a:xfrm>
          <a:prstGeom prst="rect">
            <a:avLst/>
          </a:prstGeom>
          <a:ln>
            <a:noFill/>
          </a:ln>
        </p:spPr>
      </p:pic>
      <p:sp>
        <p:nvSpPr>
          <p:cNvPr id="131" name="CustomShape 2"/>
          <p:cNvSpPr/>
          <p:nvPr/>
        </p:nvSpPr>
        <p:spPr>
          <a:xfrm>
            <a:off x="90000" y="4426920"/>
            <a:ext cx="4410720" cy="63792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Arial"/>
                <a:ea typeface="Arial"/>
              </a:rPr>
              <a:t>Ogawa, A., &amp; Macaluso, E. (2013). Audio-visual interactions for motion perception in depth modulate activity in visual area V3A. </a:t>
            </a:r>
            <a:r>
              <a:rPr b="0" i="1" lang="en-US" sz="1200" spc="-1" strike="noStrike">
                <a:solidFill>
                  <a:srgbClr val="000000"/>
                </a:solidFill>
                <a:latin typeface="Arial"/>
                <a:ea typeface="Arial"/>
              </a:rPr>
              <a:t>NeuroImage</a:t>
            </a:r>
            <a:endParaRPr b="0" lang="en-US" sz="1200" spc="-1" strike="noStrike">
              <a:latin typeface="Arial"/>
            </a:endParaRPr>
          </a:p>
        </p:txBody>
      </p:sp>
      <p:sp>
        <p:nvSpPr>
          <p:cNvPr id="132" name="CustomShape 3"/>
          <p:cNvSpPr/>
          <p:nvPr/>
        </p:nvSpPr>
        <p:spPr>
          <a:xfrm>
            <a:off x="240840" y="865440"/>
            <a:ext cx="4138560" cy="222156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Arial"/>
              </a:rPr>
              <a:t>LGN correlates with </a:t>
            </a:r>
            <a:r>
              <a:rPr b="1" lang="en-US" sz="1400" spc="-1" strike="noStrike">
                <a:solidFill>
                  <a:srgbClr val="000000"/>
                </a:solidFill>
                <a:latin typeface="Arial"/>
                <a:ea typeface="Arial"/>
              </a:rPr>
              <a:t>superficial layers of the early visual ROIs</a:t>
            </a:r>
            <a:r>
              <a:rPr b="0" lang="en-US" sz="1400" spc="-1" strike="noStrike">
                <a:solidFill>
                  <a:srgbClr val="000000"/>
                </a:solidFill>
                <a:latin typeface="Arial"/>
                <a:ea typeface="Arial"/>
              </a:rPr>
              <a:t>, </a:t>
            </a:r>
            <a:r>
              <a:rPr b="0" lang="en-US" sz="1400" spc="-1" strike="noStrike" u="sng">
                <a:solidFill>
                  <a:srgbClr val="000000"/>
                </a:solidFill>
                <a:uFillTx/>
                <a:latin typeface="Arial"/>
                <a:ea typeface="Arial"/>
              </a:rPr>
              <a:t>we would expect middle layers</a:t>
            </a:r>
            <a:r>
              <a:rPr b="0" lang="en-US" sz="1400" spc="-1" strike="noStrike">
                <a:solidFill>
                  <a:srgbClr val="000000"/>
                </a:solidFill>
                <a:latin typeface="Arial"/>
                <a:ea typeface="Arial"/>
              </a:rPr>
              <a:t> (layer misalignment?)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000000"/>
                </a:solidFill>
                <a:latin typeface="Arial"/>
                <a:ea typeface="Arial"/>
              </a:rPr>
              <a:t>Interestingly, V3A may be getting some auditory input (slight correlation with MGN)</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000000"/>
                </a:solidFill>
                <a:latin typeface="Arial"/>
                <a:ea typeface="Arial"/>
              </a:rPr>
              <a:t>“</a:t>
            </a:r>
            <a:r>
              <a:rPr b="0" lang="en-US" sz="1400" spc="-1" strike="noStrike">
                <a:solidFill>
                  <a:srgbClr val="000000"/>
                </a:solidFill>
                <a:latin typeface="Arial"/>
                <a:ea typeface="Arial"/>
              </a:rPr>
              <a:t>﻿</a:t>
            </a:r>
            <a:r>
              <a:rPr b="0" lang="en-US" sz="1400" spc="-1" strike="noStrike">
                <a:solidFill>
                  <a:srgbClr val="000000"/>
                </a:solidFill>
                <a:latin typeface="Arial"/>
                <a:ea typeface="Arial"/>
              </a:rPr>
              <a:t>Changes of visual size and auditory intensity provide us with the main cues about motion direction in depth”</a:t>
            </a:r>
            <a:endParaRPr b="0" lang="en-US" sz="1400" spc="-1" strike="noStrike">
              <a:latin typeface="Arial"/>
            </a:endParaRPr>
          </a:p>
        </p:txBody>
      </p:sp>
      <p:sp>
        <p:nvSpPr>
          <p:cNvPr id="133" name="CustomShape 4"/>
          <p:cNvSpPr/>
          <p:nvPr/>
        </p:nvSpPr>
        <p:spPr>
          <a:xfrm>
            <a:off x="311760" y="227520"/>
            <a:ext cx="4189320" cy="572400"/>
          </a:xfrm>
          <a:prstGeom prst="rect">
            <a:avLst/>
          </a:prstGeom>
          <a:noFill/>
          <a:ln>
            <a:noFill/>
          </a:ln>
        </p:spPr>
        <p:style>
          <a:lnRef idx="0"/>
          <a:fillRef idx="0"/>
          <a:effectRef idx="0"/>
          <a:fontRef idx="minor"/>
        </p:style>
        <p:txBody>
          <a:bodyPr tIns="91440" bIns="91440">
            <a:normAutofit/>
          </a:bodyPr>
          <a:p>
            <a:pPr>
              <a:lnSpc>
                <a:spcPct val="100000"/>
              </a:lnSpc>
            </a:pPr>
            <a:r>
              <a:rPr b="0" lang="en-US" sz="2000" spc="-1" strike="noStrike">
                <a:solidFill>
                  <a:srgbClr val="1a3aba"/>
                </a:solidFill>
                <a:latin typeface="Verdana"/>
                <a:ea typeface="Verdana"/>
              </a:rPr>
              <a:t>Audio-visual interactions in Area V3A</a:t>
            </a:r>
            <a:endParaRPr b="0" lang="en-US" sz="2000" spc="-1" strike="noStrike">
              <a:latin typeface="Arial"/>
            </a:endParaRPr>
          </a:p>
        </p:txBody>
      </p:sp>
      <p:sp>
        <p:nvSpPr>
          <p:cNvPr id="134" name="CustomShape 5"/>
          <p:cNvSpPr/>
          <p:nvPr/>
        </p:nvSpPr>
        <p:spPr>
          <a:xfrm>
            <a:off x="4746960" y="1598040"/>
            <a:ext cx="187200" cy="540360"/>
          </a:xfrm>
          <a:prstGeom prst="ellipse">
            <a:avLst/>
          </a:prstGeom>
          <a:noFill/>
          <a:ln>
            <a:solidFill>
              <a:srgbClr val="7030a0"/>
            </a:solidFill>
            <a:round/>
          </a:ln>
        </p:spPr>
        <p:style>
          <a:lnRef idx="2">
            <a:schemeClr val="accent1">
              <a:shade val="50000"/>
            </a:schemeClr>
          </a:lnRef>
          <a:fillRef idx="1">
            <a:schemeClr val="accent1"/>
          </a:fillRef>
          <a:effectRef idx="0">
            <a:schemeClr val="accent1"/>
          </a:effectRef>
          <a:fontRef idx="minor"/>
        </p:style>
      </p:sp>
      <p:sp>
        <p:nvSpPr>
          <p:cNvPr id="135" name="CustomShape 6"/>
          <p:cNvSpPr/>
          <p:nvPr/>
        </p:nvSpPr>
        <p:spPr>
          <a:xfrm>
            <a:off x="4746960" y="2138760"/>
            <a:ext cx="433080" cy="212040"/>
          </a:xfrm>
          <a:prstGeom prst="rect">
            <a:avLst/>
          </a:prstGeom>
          <a:noFill/>
          <a:ln>
            <a:noFill/>
          </a:ln>
        </p:spPr>
        <p:style>
          <a:lnRef idx="0"/>
          <a:fillRef idx="0"/>
          <a:effectRef idx="0"/>
          <a:fontRef idx="minor"/>
        </p:style>
        <p:txBody>
          <a:bodyPr lIns="90000" rIns="90000" tIns="45000" bIns="45000"/>
          <a:p>
            <a:pPr>
              <a:lnSpc>
                <a:spcPct val="100000"/>
              </a:lnSpc>
            </a:pPr>
            <a:r>
              <a:rPr b="0" lang="en-US" sz="800" spc="-1" strike="noStrike">
                <a:solidFill>
                  <a:srgbClr val="000000"/>
                </a:solidFill>
                <a:latin typeface="Arial"/>
                <a:ea typeface="Arial"/>
              </a:rPr>
              <a:t>LGN</a:t>
            </a:r>
            <a:endParaRPr b="0" lang="en-US" sz="800" spc="-1" strike="noStrike">
              <a:latin typeface="Arial"/>
            </a:endParaRPr>
          </a:p>
        </p:txBody>
      </p:sp>
      <p:sp>
        <p:nvSpPr>
          <p:cNvPr id="136" name="CustomShape 7"/>
          <p:cNvSpPr/>
          <p:nvPr/>
        </p:nvSpPr>
        <p:spPr>
          <a:xfrm>
            <a:off x="4934520" y="4857840"/>
            <a:ext cx="433080" cy="212040"/>
          </a:xfrm>
          <a:prstGeom prst="rect">
            <a:avLst/>
          </a:prstGeom>
          <a:noFill/>
          <a:ln>
            <a:noFill/>
          </a:ln>
        </p:spPr>
        <p:style>
          <a:lnRef idx="0"/>
          <a:fillRef idx="0"/>
          <a:effectRef idx="0"/>
          <a:fontRef idx="minor"/>
        </p:style>
        <p:txBody>
          <a:bodyPr lIns="90000" rIns="90000" tIns="45000" bIns="45000"/>
          <a:p>
            <a:pPr>
              <a:lnSpc>
                <a:spcPct val="100000"/>
              </a:lnSpc>
            </a:pPr>
            <a:r>
              <a:rPr b="0" lang="en-US" sz="800" spc="-1" strike="noStrike">
                <a:solidFill>
                  <a:srgbClr val="000000"/>
                </a:solidFill>
                <a:latin typeface="Arial"/>
                <a:ea typeface="Arial"/>
              </a:rPr>
              <a:t>MGN</a:t>
            </a:r>
            <a:endParaRPr b="0" lang="en-US" sz="800" spc="-1" strike="noStrike">
              <a:latin typeface="Arial"/>
            </a:endParaRPr>
          </a:p>
        </p:txBody>
      </p:sp>
      <p:sp>
        <p:nvSpPr>
          <p:cNvPr id="137" name="CustomShape 8"/>
          <p:cNvSpPr/>
          <p:nvPr/>
        </p:nvSpPr>
        <p:spPr>
          <a:xfrm rot="16200000">
            <a:off x="2221560" y="2413080"/>
            <a:ext cx="4552200" cy="181800"/>
          </a:xfrm>
          <a:prstGeom prst="rect">
            <a:avLst/>
          </a:prstGeom>
          <a:noFill/>
          <a:ln>
            <a:noFill/>
          </a:ln>
        </p:spPr>
        <p:style>
          <a:lnRef idx="0"/>
          <a:fillRef idx="0"/>
          <a:effectRef idx="0"/>
          <a:fontRef idx="minor"/>
        </p:style>
        <p:txBody>
          <a:bodyPr lIns="90000" rIns="90000" tIns="45000" bIns="45000"/>
          <a:p>
            <a:pPr>
              <a:lnSpc>
                <a:spcPct val="100000"/>
              </a:lnSpc>
            </a:pPr>
            <a:r>
              <a:rPr b="0" lang="en-US" sz="600" spc="-1" strike="noStrike">
                <a:solidFill>
                  <a:srgbClr val="000000"/>
                </a:solidFill>
                <a:latin typeface="Arial"/>
                <a:ea typeface="Arial"/>
              </a:rPr>
              <a:t>L_V3A</a:t>
            </a:r>
            <a:r>
              <a:rPr b="0" lang="en-US" sz="600" spc="-1" strike="noStrike">
                <a:solidFill>
                  <a:srgbClr val="000000"/>
                </a:solidFill>
                <a:latin typeface="Arial"/>
                <a:ea typeface="Arial"/>
              </a:rPr>
              <a:t>	</a:t>
            </a:r>
            <a:r>
              <a:rPr b="0" lang="en-US" sz="600" spc="-1" strike="noStrike">
                <a:solidFill>
                  <a:srgbClr val="000000"/>
                </a:solidFill>
                <a:latin typeface="Arial"/>
                <a:ea typeface="Arial"/>
              </a:rPr>
              <a:t> L_V3 </a:t>
            </a:r>
            <a:r>
              <a:rPr b="0" lang="en-US" sz="600" spc="-1" strike="noStrike">
                <a:solidFill>
                  <a:srgbClr val="000000"/>
                </a:solidFill>
                <a:latin typeface="Arial"/>
                <a:ea typeface="Arial"/>
              </a:rPr>
              <a:t>	</a:t>
            </a:r>
            <a:r>
              <a:rPr b="0" lang="en-US" sz="600" spc="-1" strike="noStrike">
                <a:solidFill>
                  <a:srgbClr val="000000"/>
                </a:solidFill>
                <a:latin typeface="Arial"/>
                <a:ea typeface="Arial"/>
              </a:rPr>
              <a:t>L_V2 </a:t>
            </a:r>
            <a:r>
              <a:rPr b="0" lang="en-US" sz="600" spc="-1" strike="noStrike">
                <a:solidFill>
                  <a:srgbClr val="000000"/>
                </a:solidFill>
                <a:latin typeface="Arial"/>
                <a:ea typeface="Arial"/>
              </a:rPr>
              <a:t>	</a:t>
            </a:r>
            <a:r>
              <a:rPr b="0" lang="en-US" sz="600" spc="-1" strike="noStrike">
                <a:solidFill>
                  <a:srgbClr val="000000"/>
                </a:solidFill>
                <a:latin typeface="Arial"/>
                <a:ea typeface="Arial"/>
              </a:rPr>
              <a:t>L_V1 </a:t>
            </a:r>
            <a:r>
              <a:rPr b="0" lang="en-US" sz="600" spc="-1" strike="noStrike">
                <a:solidFill>
                  <a:srgbClr val="000000"/>
                </a:solidFill>
                <a:latin typeface="Arial"/>
                <a:ea typeface="Arial"/>
              </a:rPr>
              <a:t>	</a:t>
            </a:r>
            <a:r>
              <a:rPr b="0" lang="en-US" sz="600" spc="-1" strike="noStrike">
                <a:solidFill>
                  <a:srgbClr val="000000"/>
                </a:solidFill>
                <a:latin typeface="Arial"/>
                <a:ea typeface="Arial"/>
              </a:rPr>
              <a:t>L_Thalamus </a:t>
            </a:r>
            <a:endParaRPr b="0" lang="en-US" sz="6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Shape 1"/>
          <p:cNvSpPr txBox="1"/>
          <p:nvPr/>
        </p:nvSpPr>
        <p:spPr>
          <a:xfrm>
            <a:off x="311760" y="227520"/>
            <a:ext cx="8520120" cy="572400"/>
          </a:xfrm>
          <a:prstGeom prst="rect">
            <a:avLst/>
          </a:prstGeom>
          <a:noFill/>
          <a:ln>
            <a:noFill/>
          </a:ln>
        </p:spPr>
        <p:txBody>
          <a:bodyPr tIns="91440" bIns="91440">
            <a:normAutofit/>
          </a:bodyPr>
          <a:p>
            <a:pPr>
              <a:lnSpc>
                <a:spcPct val="100000"/>
              </a:lnSpc>
            </a:pPr>
            <a:r>
              <a:rPr b="0" lang="en-US" sz="2000" spc="-1" strike="noStrike">
                <a:solidFill>
                  <a:srgbClr val="1a3aba"/>
                </a:solidFill>
                <a:latin typeface="Verdana"/>
                <a:ea typeface="Verdana"/>
              </a:rPr>
              <a:t>Clustering Nodes </a:t>
            </a:r>
            <a:endParaRPr b="0" lang="en-US" sz="2000" spc="-1" strike="noStrike">
              <a:solidFill>
                <a:srgbClr val="000000"/>
              </a:solidFill>
              <a:latin typeface="Arial"/>
            </a:endParaRPr>
          </a:p>
        </p:txBody>
      </p:sp>
      <p:pic>
        <p:nvPicPr>
          <p:cNvPr id="139" name="Google Shape;214;p32" descr=""/>
          <p:cNvPicPr/>
          <p:nvPr/>
        </p:nvPicPr>
        <p:blipFill>
          <a:blip r:embed="rId1"/>
          <a:stretch/>
        </p:blipFill>
        <p:spPr>
          <a:xfrm>
            <a:off x="1086480" y="860040"/>
            <a:ext cx="3629160" cy="1063440"/>
          </a:xfrm>
          <a:prstGeom prst="rect">
            <a:avLst/>
          </a:prstGeom>
          <a:ln>
            <a:noFill/>
          </a:ln>
        </p:spPr>
      </p:pic>
      <p:grpSp>
        <p:nvGrpSpPr>
          <p:cNvPr id="140" name="Group 2"/>
          <p:cNvGrpSpPr/>
          <p:nvPr/>
        </p:nvGrpSpPr>
        <p:grpSpPr>
          <a:xfrm>
            <a:off x="311760" y="587520"/>
            <a:ext cx="8908200" cy="4383360"/>
            <a:chOff x="311760" y="587520"/>
            <a:chExt cx="8908200" cy="4383360"/>
          </a:xfrm>
        </p:grpSpPr>
        <p:grpSp>
          <p:nvGrpSpPr>
            <p:cNvPr id="141" name="Group 3"/>
            <p:cNvGrpSpPr/>
            <p:nvPr/>
          </p:nvGrpSpPr>
          <p:grpSpPr>
            <a:xfrm>
              <a:off x="311760" y="2158920"/>
              <a:ext cx="2687040" cy="2686680"/>
              <a:chOff x="311760" y="2158920"/>
              <a:chExt cx="2687040" cy="2686680"/>
            </a:xfrm>
          </p:grpSpPr>
          <p:pic>
            <p:nvPicPr>
              <p:cNvPr id="142" name="Google Shape;228;p34" descr=""/>
              <p:cNvPicPr/>
              <p:nvPr/>
            </p:nvPicPr>
            <p:blipFill>
              <a:blip r:embed="rId2"/>
              <a:stretch/>
            </p:blipFill>
            <p:spPr>
              <a:xfrm>
                <a:off x="311760" y="2158920"/>
                <a:ext cx="2686680" cy="2686680"/>
              </a:xfrm>
              <a:prstGeom prst="rect">
                <a:avLst/>
              </a:prstGeom>
              <a:ln>
                <a:noFill/>
              </a:ln>
            </p:spPr>
          </p:pic>
          <p:grpSp>
            <p:nvGrpSpPr>
              <p:cNvPr id="143" name="Group 4"/>
              <p:cNvGrpSpPr/>
              <p:nvPr/>
            </p:nvGrpSpPr>
            <p:grpSpPr>
              <a:xfrm>
                <a:off x="336960" y="2373480"/>
                <a:ext cx="2452320" cy="2446560"/>
                <a:chOff x="336960" y="2373480"/>
                <a:chExt cx="2452320" cy="2446560"/>
              </a:xfrm>
            </p:grpSpPr>
            <p:sp>
              <p:nvSpPr>
                <p:cNvPr id="144" name="CustomShape 5"/>
                <p:cNvSpPr/>
                <p:nvPr/>
              </p:nvSpPr>
              <p:spPr>
                <a:xfrm>
                  <a:off x="336960" y="2373480"/>
                  <a:ext cx="222840" cy="244656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45" name="CustomShape 6"/>
                <p:cNvSpPr/>
                <p:nvPr/>
              </p:nvSpPr>
              <p:spPr>
                <a:xfrm>
                  <a:off x="559440" y="2593440"/>
                  <a:ext cx="222840" cy="222624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46" name="CustomShape 7"/>
                <p:cNvSpPr/>
                <p:nvPr/>
              </p:nvSpPr>
              <p:spPr>
                <a:xfrm>
                  <a:off x="780480" y="2821320"/>
                  <a:ext cx="226800" cy="199836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47" name="CustomShape 8"/>
                <p:cNvSpPr/>
                <p:nvPr/>
              </p:nvSpPr>
              <p:spPr>
                <a:xfrm>
                  <a:off x="1007640" y="3043440"/>
                  <a:ext cx="219600" cy="177660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48" name="CustomShape 9"/>
                <p:cNvSpPr/>
                <p:nvPr/>
              </p:nvSpPr>
              <p:spPr>
                <a:xfrm>
                  <a:off x="1227240" y="3263400"/>
                  <a:ext cx="219600" cy="155628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49" name="CustomShape 10"/>
                <p:cNvSpPr/>
                <p:nvPr/>
              </p:nvSpPr>
              <p:spPr>
                <a:xfrm>
                  <a:off x="1446480" y="3488040"/>
                  <a:ext cx="224280" cy="133164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50" name="CustomShape 11"/>
                <p:cNvSpPr/>
                <p:nvPr/>
              </p:nvSpPr>
              <p:spPr>
                <a:xfrm>
                  <a:off x="1670760" y="3711600"/>
                  <a:ext cx="223200" cy="110844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51" name="CustomShape 12"/>
                <p:cNvSpPr/>
                <p:nvPr/>
              </p:nvSpPr>
              <p:spPr>
                <a:xfrm>
                  <a:off x="1892520" y="3934080"/>
                  <a:ext cx="223560" cy="88560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52" name="CustomShape 13"/>
                <p:cNvSpPr/>
                <p:nvPr/>
              </p:nvSpPr>
              <p:spPr>
                <a:xfrm>
                  <a:off x="2109240" y="4156200"/>
                  <a:ext cx="222120" cy="66348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53" name="CustomShape 14"/>
                <p:cNvSpPr/>
                <p:nvPr/>
              </p:nvSpPr>
              <p:spPr>
                <a:xfrm>
                  <a:off x="2329560" y="4379760"/>
                  <a:ext cx="219600" cy="43992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54" name="CustomShape 15"/>
                <p:cNvSpPr/>
                <p:nvPr/>
              </p:nvSpPr>
              <p:spPr>
                <a:xfrm>
                  <a:off x="2550600" y="4601520"/>
                  <a:ext cx="238680" cy="21816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grpSp>
          <p:grpSp>
            <p:nvGrpSpPr>
              <p:cNvPr id="155" name="Group 16"/>
              <p:cNvGrpSpPr/>
              <p:nvPr/>
            </p:nvGrpSpPr>
            <p:grpSpPr>
              <a:xfrm>
                <a:off x="546480" y="2164320"/>
                <a:ext cx="2452320" cy="2446560"/>
                <a:chOff x="546480" y="2164320"/>
                <a:chExt cx="2452320" cy="2446560"/>
              </a:xfrm>
            </p:grpSpPr>
            <p:sp>
              <p:nvSpPr>
                <p:cNvPr id="156" name="CustomShape 17"/>
                <p:cNvSpPr/>
                <p:nvPr/>
              </p:nvSpPr>
              <p:spPr>
                <a:xfrm rot="10800000">
                  <a:off x="2775960" y="2164320"/>
                  <a:ext cx="222840" cy="244656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57" name="CustomShape 18"/>
                <p:cNvSpPr/>
                <p:nvPr/>
              </p:nvSpPr>
              <p:spPr>
                <a:xfrm rot="10800000">
                  <a:off x="2553480" y="2164680"/>
                  <a:ext cx="222840" cy="222624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58" name="CustomShape 19"/>
                <p:cNvSpPr/>
                <p:nvPr/>
              </p:nvSpPr>
              <p:spPr>
                <a:xfrm rot="10800000">
                  <a:off x="2328480" y="2164680"/>
                  <a:ext cx="226800" cy="199836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59" name="CustomShape 20"/>
                <p:cNvSpPr/>
                <p:nvPr/>
              </p:nvSpPr>
              <p:spPr>
                <a:xfrm rot="10800000">
                  <a:off x="2108520" y="2164320"/>
                  <a:ext cx="219600" cy="177660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60" name="CustomShape 21"/>
                <p:cNvSpPr/>
                <p:nvPr/>
              </p:nvSpPr>
              <p:spPr>
                <a:xfrm rot="10800000">
                  <a:off x="1888920" y="2164680"/>
                  <a:ext cx="219600" cy="155628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61" name="CustomShape 22"/>
                <p:cNvSpPr/>
                <p:nvPr/>
              </p:nvSpPr>
              <p:spPr>
                <a:xfrm rot="10800000">
                  <a:off x="1665000" y="2164680"/>
                  <a:ext cx="224280" cy="133164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62" name="CustomShape 23"/>
                <p:cNvSpPr/>
                <p:nvPr/>
              </p:nvSpPr>
              <p:spPr>
                <a:xfrm rot="10800000">
                  <a:off x="1441800" y="2164320"/>
                  <a:ext cx="223200" cy="110844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63" name="CustomShape 24"/>
                <p:cNvSpPr/>
                <p:nvPr/>
              </p:nvSpPr>
              <p:spPr>
                <a:xfrm rot="10800000">
                  <a:off x="1219680" y="2164680"/>
                  <a:ext cx="223560" cy="88560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64" name="CustomShape 25"/>
                <p:cNvSpPr/>
                <p:nvPr/>
              </p:nvSpPr>
              <p:spPr>
                <a:xfrm rot="10800000">
                  <a:off x="996480" y="2164680"/>
                  <a:ext cx="230760" cy="66348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65" name="CustomShape 26"/>
                <p:cNvSpPr/>
                <p:nvPr/>
              </p:nvSpPr>
              <p:spPr>
                <a:xfrm rot="10800000">
                  <a:off x="778680" y="2164680"/>
                  <a:ext cx="219600" cy="43992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66" name="CustomShape 27"/>
                <p:cNvSpPr/>
                <p:nvPr/>
              </p:nvSpPr>
              <p:spPr>
                <a:xfrm rot="10800000">
                  <a:off x="546480" y="2164680"/>
                  <a:ext cx="238680" cy="21816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grpSp>
        </p:grpSp>
        <p:pic>
          <p:nvPicPr>
            <p:cNvPr id="167" name="Picture 2" descr=""/>
            <p:cNvPicPr/>
            <p:nvPr/>
          </p:nvPicPr>
          <p:blipFill>
            <a:blip r:embed="rId3"/>
            <a:srcRect l="0" t="8457" r="0" b="6454"/>
            <a:stretch/>
          </p:blipFill>
          <p:spPr>
            <a:xfrm>
              <a:off x="5162040" y="1574640"/>
              <a:ext cx="3981600" cy="3396240"/>
            </a:xfrm>
            <a:prstGeom prst="rect">
              <a:avLst/>
            </a:prstGeom>
            <a:ln>
              <a:noFill/>
            </a:ln>
          </p:spPr>
        </p:pic>
        <p:sp>
          <p:nvSpPr>
            <p:cNvPr id="168" name="CustomShape 28"/>
            <p:cNvSpPr/>
            <p:nvPr/>
          </p:nvSpPr>
          <p:spPr>
            <a:xfrm>
              <a:off x="4827600" y="587520"/>
              <a:ext cx="4392360" cy="94284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Arial"/>
                </a:rPr>
                <a:t>360 nodes</a:t>
              </a:r>
              <a:endParaRPr b="0" lang="en-US" sz="1400" spc="-1" strike="noStrike">
                <a:latin typeface="Arial"/>
              </a:endParaRPr>
            </a:p>
            <a:p>
              <a:pPr>
                <a:lnSpc>
                  <a:spcPct val="100000"/>
                </a:lnSpc>
              </a:pPr>
              <a:r>
                <a:rPr b="0" lang="en-US" sz="1400" spc="-1" strike="noStrike">
                  <a:solidFill>
                    <a:srgbClr val="000000"/>
                  </a:solidFill>
                  <a:latin typeface="Arial"/>
                  <a:ea typeface="Arial"/>
                </a:rPr>
                <a:t>We expect 2 major node clusters:</a:t>
              </a:r>
              <a:endParaRPr b="0" lang="en-US" sz="1400" spc="-1" strike="noStrike">
                <a:latin typeface="Arial"/>
              </a:endParaRPr>
            </a:p>
            <a:p>
              <a:pPr lvl="8" marL="285840" indent="-285480">
                <a:lnSpc>
                  <a:spcPct val="100000"/>
                </a:lnSpc>
                <a:buClr>
                  <a:srgbClr val="000000"/>
                </a:buClr>
                <a:buFont typeface="Arial"/>
                <a:buChar char="•"/>
              </a:pPr>
              <a:r>
                <a:rPr b="0" lang="en-US" sz="1400" spc="-1" strike="noStrike">
                  <a:solidFill>
                    <a:srgbClr val="ef8600"/>
                  </a:solidFill>
                  <a:latin typeface="Arial"/>
                  <a:ea typeface="Arial"/>
                </a:rPr>
                <a:t>Feedforward dominant</a:t>
              </a:r>
              <a:endParaRPr b="0" lang="en-US" sz="1400" spc="-1" strike="noStrike">
                <a:latin typeface="Arial"/>
              </a:endParaRPr>
            </a:p>
            <a:p>
              <a:pPr lvl="8" marL="285840" indent="-285480">
                <a:lnSpc>
                  <a:spcPct val="100000"/>
                </a:lnSpc>
                <a:buClr>
                  <a:srgbClr val="000000"/>
                </a:buClr>
                <a:buFont typeface="Arial"/>
                <a:buChar char="•"/>
              </a:pPr>
              <a:r>
                <a:rPr b="0" lang="en-US" sz="1400" spc="-1" strike="noStrike">
                  <a:solidFill>
                    <a:srgbClr val="002060"/>
                  </a:solidFill>
                  <a:latin typeface="Arial"/>
                  <a:ea typeface="Arial"/>
                </a:rPr>
                <a:t>Feedback dominant</a:t>
              </a:r>
              <a:endParaRPr b="0" lang="en-US" sz="1400" spc="-1" strike="noStrike">
                <a:latin typeface="Arial"/>
              </a:endParaRPr>
            </a:p>
          </p:txBody>
        </p:sp>
      </p:grpSp>
      <p:grpSp>
        <p:nvGrpSpPr>
          <p:cNvPr id="169" name="Group 29"/>
          <p:cNvGrpSpPr/>
          <p:nvPr/>
        </p:nvGrpSpPr>
        <p:grpSpPr>
          <a:xfrm>
            <a:off x="5332680" y="1756080"/>
            <a:ext cx="510120" cy="2846520"/>
            <a:chOff x="5332680" y="1756080"/>
            <a:chExt cx="510120" cy="2846520"/>
          </a:xfrm>
        </p:grpSpPr>
        <p:sp>
          <p:nvSpPr>
            <p:cNvPr id="170" name="CustomShape 30"/>
            <p:cNvSpPr/>
            <p:nvPr/>
          </p:nvSpPr>
          <p:spPr>
            <a:xfrm>
              <a:off x="5338440" y="1756080"/>
              <a:ext cx="504360" cy="1402920"/>
            </a:xfrm>
            <a:prstGeom prst="rect">
              <a:avLst/>
            </a:prstGeom>
            <a:solidFill>
              <a:schemeClr val="accent1">
                <a:alpha val="36523"/>
              </a:schemeClr>
            </a:solidFill>
            <a:ln>
              <a:noFill/>
            </a:ln>
          </p:spPr>
          <p:style>
            <a:lnRef idx="2">
              <a:schemeClr val="accent1">
                <a:shade val="50000"/>
              </a:schemeClr>
            </a:lnRef>
            <a:fillRef idx="1">
              <a:schemeClr val="accent1"/>
            </a:fillRef>
            <a:effectRef idx="0">
              <a:schemeClr val="accent1"/>
            </a:effectRef>
            <a:fontRef idx="minor"/>
          </p:style>
        </p:sp>
        <p:sp>
          <p:nvSpPr>
            <p:cNvPr id="171" name="CustomShape 31"/>
            <p:cNvSpPr/>
            <p:nvPr/>
          </p:nvSpPr>
          <p:spPr>
            <a:xfrm>
              <a:off x="5332680" y="3159360"/>
              <a:ext cx="510120" cy="1443240"/>
            </a:xfrm>
            <a:prstGeom prst="rect">
              <a:avLst/>
            </a:prstGeom>
            <a:solidFill>
              <a:srgbClr val="ffc000">
                <a:alpha val="37000"/>
              </a:srgbClr>
            </a:solidFill>
            <a:ln>
              <a:noFill/>
            </a:ln>
          </p:spPr>
          <p:style>
            <a:lnRef idx="2">
              <a:schemeClr val="accent1">
                <a:shade val="50000"/>
              </a:schemeClr>
            </a:lnRef>
            <a:fillRef idx="1">
              <a:schemeClr val="accent1"/>
            </a:fillRef>
            <a:effectRef idx="0">
              <a:schemeClr val="accent1"/>
            </a:effectRef>
            <a:fontRef idx="minor"/>
          </p:style>
        </p:sp>
      </p:grpSp>
      <p:sp>
        <p:nvSpPr>
          <p:cNvPr id="172" name="CustomShape 32"/>
          <p:cNvSpPr/>
          <p:nvPr/>
        </p:nvSpPr>
        <p:spPr>
          <a:xfrm>
            <a:off x="198000" y="980640"/>
            <a:ext cx="142920" cy="145800"/>
          </a:xfrm>
          <a:prstGeom prst="ellipse">
            <a:avLst/>
          </a:prstGeom>
          <a:solidFill>
            <a:schemeClr val="accent4">
              <a:lumMod val="75000"/>
            </a:schemeClr>
          </a:solidFill>
          <a:ln>
            <a:solidFill>
              <a:schemeClr val="accent4">
                <a:lumMod val="75000"/>
              </a:schemeClr>
            </a:solidFill>
            <a:round/>
          </a:ln>
        </p:spPr>
        <p:style>
          <a:lnRef idx="2">
            <a:schemeClr val="accent1">
              <a:shade val="50000"/>
            </a:schemeClr>
          </a:lnRef>
          <a:fillRef idx="1">
            <a:schemeClr val="accent1"/>
          </a:fillRef>
          <a:effectRef idx="0">
            <a:schemeClr val="accent1"/>
          </a:effectRef>
          <a:fontRef idx="minor"/>
        </p:style>
      </p:sp>
      <p:sp>
        <p:nvSpPr>
          <p:cNvPr id="173" name="CustomShape 33"/>
          <p:cNvSpPr/>
          <p:nvPr/>
        </p:nvSpPr>
        <p:spPr>
          <a:xfrm>
            <a:off x="800280" y="1239120"/>
            <a:ext cx="142920" cy="145800"/>
          </a:xfrm>
          <a:prstGeom prst="ellipse">
            <a:avLst/>
          </a:prstGeom>
          <a:solidFill>
            <a:srgbClr val="002060"/>
          </a:solidFill>
          <a:ln>
            <a:solidFill>
              <a:srgbClr val="002060"/>
            </a:solidFill>
            <a:round/>
          </a:ln>
        </p:spPr>
        <p:style>
          <a:lnRef idx="2">
            <a:schemeClr val="accent1">
              <a:shade val="50000"/>
            </a:schemeClr>
          </a:lnRef>
          <a:fillRef idx="1">
            <a:schemeClr val="accent1"/>
          </a:fillRef>
          <a:effectRef idx="0">
            <a:schemeClr val="accent1"/>
          </a:effectRef>
          <a:fontRef idx="minor"/>
        </p:style>
      </p:sp>
      <p:sp>
        <p:nvSpPr>
          <p:cNvPr id="174" name="CustomShape 34"/>
          <p:cNvSpPr/>
          <p:nvPr/>
        </p:nvSpPr>
        <p:spPr>
          <a:xfrm>
            <a:off x="275760" y="1649880"/>
            <a:ext cx="142920" cy="145800"/>
          </a:xfrm>
          <a:prstGeom prst="ellipse">
            <a:avLst/>
          </a:prstGeom>
          <a:solidFill>
            <a:srgbClr val="002060"/>
          </a:solidFill>
          <a:ln>
            <a:solidFill>
              <a:srgbClr val="002060"/>
            </a:solidFill>
            <a:round/>
          </a:ln>
        </p:spPr>
        <p:style>
          <a:lnRef idx="2">
            <a:schemeClr val="accent1">
              <a:shade val="50000"/>
            </a:schemeClr>
          </a:lnRef>
          <a:fillRef idx="1">
            <a:schemeClr val="accent1"/>
          </a:fillRef>
          <a:effectRef idx="0">
            <a:schemeClr val="accent1"/>
          </a:effectRef>
          <a:fontRef idx="minor"/>
        </p:style>
      </p:sp>
      <p:sp>
        <p:nvSpPr>
          <p:cNvPr id="175" name="CustomShape 35"/>
          <p:cNvSpPr/>
          <p:nvPr/>
        </p:nvSpPr>
        <p:spPr>
          <a:xfrm>
            <a:off x="269640" y="1127160"/>
            <a:ext cx="77400" cy="52236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76" name="CustomShape 36"/>
          <p:cNvSpPr/>
          <p:nvPr/>
        </p:nvSpPr>
        <p:spPr>
          <a:xfrm flipH="1" flipV="1">
            <a:off x="319320" y="1105560"/>
            <a:ext cx="500760" cy="154800"/>
          </a:xfrm>
          <a:custGeom>
            <a:avLst/>
            <a:gdLst/>
            <a:ahLst/>
            <a:rect l="l" t="t" r="r" b="b"/>
            <a:pathLst>
              <a:path w="21600" h="21600">
                <a:moveTo>
                  <a:pt x="0" y="0"/>
                </a:moveTo>
                <a:lnTo>
                  <a:pt x="21600" y="21600"/>
                </a:lnTo>
              </a:path>
            </a:pathLst>
          </a:custGeom>
          <a:noFill/>
          <a:ln>
            <a:solidFill>
              <a:srgbClr val="4e8f00"/>
            </a:solidFill>
            <a:round/>
            <a:tailEnd len="med" type="triangle" w="med"/>
          </a:ln>
        </p:spPr>
        <p:style>
          <a:lnRef idx="1">
            <a:schemeClr val="accent1"/>
          </a:lnRef>
          <a:fillRef idx="0">
            <a:schemeClr val="accent1"/>
          </a:fillRef>
          <a:effectRef idx="0">
            <a:schemeClr val="accent1"/>
          </a:effectRef>
          <a:fontRef idx="minor"/>
        </p:style>
      </p:sp>
      <p:sp>
        <p:nvSpPr>
          <p:cNvPr id="177" name="CustomShape 37"/>
          <p:cNvSpPr/>
          <p:nvPr/>
        </p:nvSpPr>
        <p:spPr>
          <a:xfrm flipV="1">
            <a:off x="397800" y="1364040"/>
            <a:ext cx="423000" cy="306720"/>
          </a:xfrm>
          <a:custGeom>
            <a:avLst/>
            <a:gdLst/>
            <a:ahLst/>
            <a:rect l="l" t="t" r="r" b="b"/>
            <a:pathLst>
              <a:path w="21600" h="21600">
                <a:moveTo>
                  <a:pt x="0" y="0"/>
                </a:moveTo>
                <a:lnTo>
                  <a:pt x="21600" y="21600"/>
                </a:lnTo>
              </a:path>
            </a:pathLst>
          </a:custGeom>
          <a:noFill/>
          <a:ln>
            <a:solidFill>
              <a:srgbClr val="7030a0"/>
            </a:solidFill>
            <a:round/>
            <a:headEnd len="med" type="triangle" w="med"/>
            <a:tailEnd len="med" type="triangle" w="med"/>
          </a:ln>
        </p:spPr>
        <p:style>
          <a:lnRef idx="1">
            <a:schemeClr val="accent1"/>
          </a:lnRef>
          <a:fillRef idx="0">
            <a:schemeClr val="accent1"/>
          </a:fillRef>
          <a:effectRef idx="0">
            <a:schemeClr val="accent1"/>
          </a:effectRef>
          <a:fontRef idx="minor"/>
        </p:style>
      </p:sp>
    </p:spTree>
  </p:cSld>
  <p:timing>
    <p:tnLst>
      <p:par>
        <p:cTn id="51" dur="indefinite" restart="never" nodeType="tmRoot">
          <p:childTnLst>
            <p:seq>
              <p:cTn id="52" dur="indefinite" nodeType="mainSeq">
                <p:childTnLst>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1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Shape 1"/>
          <p:cNvSpPr txBox="1"/>
          <p:nvPr/>
        </p:nvSpPr>
        <p:spPr>
          <a:xfrm>
            <a:off x="311760" y="227520"/>
            <a:ext cx="8520120" cy="572400"/>
          </a:xfrm>
          <a:prstGeom prst="rect">
            <a:avLst/>
          </a:prstGeom>
          <a:noFill/>
          <a:ln>
            <a:noFill/>
          </a:ln>
        </p:spPr>
        <p:txBody>
          <a:bodyPr tIns="91440" bIns="91440">
            <a:normAutofit/>
          </a:bodyPr>
          <a:p>
            <a:pPr>
              <a:lnSpc>
                <a:spcPct val="100000"/>
              </a:lnSpc>
            </a:pPr>
            <a:r>
              <a:rPr b="0" lang="en-US" sz="2000" spc="-1" strike="noStrike">
                <a:solidFill>
                  <a:srgbClr val="1a3aba"/>
                </a:solidFill>
                <a:latin typeface="Verdana"/>
                <a:ea typeface="Verdana"/>
              </a:rPr>
              <a:t>Clustering Edges </a:t>
            </a:r>
            <a:endParaRPr b="0" lang="en-US" sz="2000" spc="-1" strike="noStrike">
              <a:solidFill>
                <a:srgbClr val="000000"/>
              </a:solidFill>
              <a:latin typeface="Arial"/>
            </a:endParaRPr>
          </a:p>
        </p:txBody>
      </p:sp>
      <p:pic>
        <p:nvPicPr>
          <p:cNvPr id="179" name="Google Shape;221;p33" descr=""/>
          <p:cNvPicPr/>
          <p:nvPr/>
        </p:nvPicPr>
        <p:blipFill>
          <a:blip r:embed="rId1"/>
          <a:stretch/>
        </p:blipFill>
        <p:spPr>
          <a:xfrm>
            <a:off x="5207040" y="1622160"/>
            <a:ext cx="3799800" cy="3293640"/>
          </a:xfrm>
          <a:prstGeom prst="rect">
            <a:avLst/>
          </a:prstGeom>
          <a:ln>
            <a:noFill/>
          </a:ln>
        </p:spPr>
      </p:pic>
      <p:grpSp>
        <p:nvGrpSpPr>
          <p:cNvPr id="180" name="Group 2"/>
          <p:cNvGrpSpPr/>
          <p:nvPr/>
        </p:nvGrpSpPr>
        <p:grpSpPr>
          <a:xfrm>
            <a:off x="311760" y="2097000"/>
            <a:ext cx="2665440" cy="2698920"/>
            <a:chOff x="311760" y="2097000"/>
            <a:chExt cx="2665440" cy="2698920"/>
          </a:xfrm>
        </p:grpSpPr>
        <p:pic>
          <p:nvPicPr>
            <p:cNvPr id="181" name="Google Shape;228;p34" descr=""/>
            <p:cNvPicPr/>
            <p:nvPr/>
          </p:nvPicPr>
          <p:blipFill>
            <a:blip r:embed="rId2"/>
            <a:stretch/>
          </p:blipFill>
          <p:spPr>
            <a:xfrm>
              <a:off x="311760" y="2097000"/>
              <a:ext cx="2660760" cy="2698920"/>
            </a:xfrm>
            <a:prstGeom prst="rect">
              <a:avLst/>
            </a:prstGeom>
            <a:ln>
              <a:noFill/>
            </a:ln>
          </p:spPr>
        </p:pic>
        <p:grpSp>
          <p:nvGrpSpPr>
            <p:cNvPr id="182" name="Group 3"/>
            <p:cNvGrpSpPr/>
            <p:nvPr/>
          </p:nvGrpSpPr>
          <p:grpSpPr>
            <a:xfrm>
              <a:off x="328680" y="2101320"/>
              <a:ext cx="2428560" cy="2457360"/>
              <a:chOff x="328680" y="2101320"/>
              <a:chExt cx="2428560" cy="2457360"/>
            </a:xfrm>
          </p:grpSpPr>
          <p:sp>
            <p:nvSpPr>
              <p:cNvPr id="183" name="CustomShape 4"/>
              <p:cNvSpPr/>
              <p:nvPr/>
            </p:nvSpPr>
            <p:spPr>
              <a:xfrm rot="10800000">
                <a:off x="2536560" y="2101320"/>
                <a:ext cx="220680" cy="245736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84" name="CustomShape 5"/>
              <p:cNvSpPr/>
              <p:nvPr/>
            </p:nvSpPr>
            <p:spPr>
              <a:xfrm rot="10800000">
                <a:off x="2316240" y="2101320"/>
                <a:ext cx="220680" cy="223632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85" name="CustomShape 6"/>
              <p:cNvSpPr/>
              <p:nvPr/>
            </p:nvSpPr>
            <p:spPr>
              <a:xfrm rot="10800000">
                <a:off x="2093760" y="2101320"/>
                <a:ext cx="224280" cy="200736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86" name="CustomShape 7"/>
              <p:cNvSpPr/>
              <p:nvPr/>
            </p:nvSpPr>
            <p:spPr>
              <a:xfrm rot="10800000">
                <a:off x="1875600" y="2101320"/>
                <a:ext cx="217800" cy="178452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87" name="CustomShape 8"/>
              <p:cNvSpPr/>
              <p:nvPr/>
            </p:nvSpPr>
            <p:spPr>
              <a:xfrm rot="10800000">
                <a:off x="1657800" y="2101320"/>
                <a:ext cx="217800" cy="156348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88" name="CustomShape 9"/>
              <p:cNvSpPr/>
              <p:nvPr/>
            </p:nvSpPr>
            <p:spPr>
              <a:xfrm rot="10800000">
                <a:off x="1436400" y="2101320"/>
                <a:ext cx="222120" cy="133776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89" name="CustomShape 10"/>
              <p:cNvSpPr/>
              <p:nvPr/>
            </p:nvSpPr>
            <p:spPr>
              <a:xfrm rot="10800000">
                <a:off x="1215360" y="2101320"/>
                <a:ext cx="221040" cy="111348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90" name="CustomShape 11"/>
              <p:cNvSpPr/>
              <p:nvPr/>
            </p:nvSpPr>
            <p:spPr>
              <a:xfrm rot="10800000">
                <a:off x="995400" y="2101320"/>
                <a:ext cx="221400" cy="88956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91" name="CustomShape 12"/>
              <p:cNvSpPr/>
              <p:nvPr/>
            </p:nvSpPr>
            <p:spPr>
              <a:xfrm rot="10800000">
                <a:off x="774720" y="2101320"/>
                <a:ext cx="228240" cy="66636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92" name="CustomShape 13"/>
              <p:cNvSpPr/>
              <p:nvPr/>
            </p:nvSpPr>
            <p:spPr>
              <a:xfrm rot="10800000">
                <a:off x="558720" y="2101320"/>
                <a:ext cx="217800" cy="44208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sp>
            <p:nvSpPr>
              <p:cNvPr id="193" name="CustomShape 14"/>
              <p:cNvSpPr/>
              <p:nvPr/>
            </p:nvSpPr>
            <p:spPr>
              <a:xfrm rot="10800000">
                <a:off x="328680" y="2101680"/>
                <a:ext cx="236520" cy="21924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grpSp>
        <p:sp>
          <p:nvSpPr>
            <p:cNvPr id="194" name="CustomShape 15"/>
            <p:cNvSpPr/>
            <p:nvPr/>
          </p:nvSpPr>
          <p:spPr>
            <a:xfrm rot="10800000">
              <a:off x="2756520" y="2102040"/>
              <a:ext cx="220680" cy="2668320"/>
            </a:xfrm>
            <a:prstGeom prst="rect">
              <a:avLst/>
            </a:prstGeom>
            <a:solidFill>
              <a:schemeClr val="tx1">
                <a:alpha val="77400"/>
              </a:schemeClr>
            </a:solidFill>
            <a:ln>
              <a:noFill/>
            </a:ln>
          </p:spPr>
          <p:style>
            <a:lnRef idx="2">
              <a:schemeClr val="accent1">
                <a:shade val="50000"/>
              </a:schemeClr>
            </a:lnRef>
            <a:fillRef idx="1">
              <a:schemeClr val="accent1"/>
            </a:fillRef>
            <a:effectRef idx="0">
              <a:schemeClr val="accent1"/>
            </a:effectRef>
            <a:fontRef idx="minor"/>
          </p:style>
        </p:sp>
      </p:grpSp>
      <p:pic>
        <p:nvPicPr>
          <p:cNvPr id="195" name="Picture 57" descr=""/>
          <p:cNvPicPr/>
          <p:nvPr/>
        </p:nvPicPr>
        <p:blipFill>
          <a:blip r:embed="rId3"/>
          <a:stretch/>
        </p:blipFill>
        <p:spPr>
          <a:xfrm>
            <a:off x="1179360" y="688320"/>
            <a:ext cx="1213560" cy="1137600"/>
          </a:xfrm>
          <a:prstGeom prst="rect">
            <a:avLst/>
          </a:prstGeom>
          <a:ln>
            <a:noFill/>
          </a:ln>
        </p:spPr>
      </p:pic>
      <p:sp>
        <p:nvSpPr>
          <p:cNvPr id="196" name="CustomShape 16"/>
          <p:cNvSpPr/>
          <p:nvPr/>
        </p:nvSpPr>
        <p:spPr>
          <a:xfrm>
            <a:off x="4827600" y="587520"/>
            <a:ext cx="4392360" cy="94284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Arial"/>
              </a:rPr>
              <a:t>66 edges (64620 edges total!)</a:t>
            </a:r>
            <a:endParaRPr b="0" lang="en-US" sz="1400" spc="-1" strike="noStrike">
              <a:latin typeface="Arial"/>
            </a:endParaRPr>
          </a:p>
          <a:p>
            <a:pPr>
              <a:lnSpc>
                <a:spcPct val="100000"/>
              </a:lnSpc>
            </a:pPr>
            <a:r>
              <a:rPr b="0" lang="en-US" sz="1400" spc="-1" strike="noStrike">
                <a:solidFill>
                  <a:srgbClr val="000000"/>
                </a:solidFill>
                <a:latin typeface="Arial"/>
                <a:ea typeface="Arial"/>
              </a:rPr>
              <a:t>We would expect at least 3 clusters: </a:t>
            </a:r>
            <a:r>
              <a:rPr b="0" lang="en-US" sz="1400" spc="-1" strike="noStrike">
                <a:solidFill>
                  <a:srgbClr val="ff0000"/>
                </a:solidFill>
                <a:latin typeface="Arial"/>
                <a:ea typeface="Arial"/>
              </a:rPr>
              <a:t>feedforward</a:t>
            </a:r>
            <a:r>
              <a:rPr b="0" lang="en-US" sz="1400" spc="-1" strike="noStrike">
                <a:solidFill>
                  <a:srgbClr val="000000"/>
                </a:solidFill>
                <a:latin typeface="Arial"/>
                <a:ea typeface="Arial"/>
              </a:rPr>
              <a:t>, </a:t>
            </a:r>
            <a:r>
              <a:rPr b="0" lang="en-US" sz="1400" spc="-1" strike="noStrike">
                <a:solidFill>
                  <a:srgbClr val="4e8f00"/>
                </a:solidFill>
                <a:latin typeface="Arial"/>
                <a:ea typeface="Arial"/>
              </a:rPr>
              <a:t>feedback</a:t>
            </a:r>
            <a:r>
              <a:rPr b="0" lang="en-US" sz="1400" spc="-1" strike="noStrike">
                <a:solidFill>
                  <a:srgbClr val="000000"/>
                </a:solidFill>
                <a:latin typeface="Arial"/>
                <a:ea typeface="Arial"/>
              </a:rPr>
              <a:t>, and </a:t>
            </a:r>
            <a:r>
              <a:rPr b="0" lang="en-US" sz="1400" spc="-1" strike="noStrike">
                <a:solidFill>
                  <a:srgbClr val="7030a0"/>
                </a:solidFill>
                <a:latin typeface="Arial"/>
                <a:ea typeface="Arial"/>
              </a:rPr>
              <a:t>lateral</a:t>
            </a:r>
            <a:r>
              <a:rPr b="0" lang="en-US" sz="1400" spc="-1" strike="noStrike">
                <a:solidFill>
                  <a:srgbClr val="000000"/>
                </a:solidFill>
                <a:latin typeface="Arial"/>
                <a:ea typeface="Arial"/>
              </a:rPr>
              <a:t>. More if connectivities differ from those proposed by Felleman and Van Essen. </a:t>
            </a:r>
            <a:endParaRPr b="0" lang="en-US" sz="1400" spc="-1" strike="noStrike">
              <a:latin typeface="Arial"/>
            </a:endParaRPr>
          </a:p>
        </p:txBody>
      </p:sp>
      <p:sp>
        <p:nvSpPr>
          <p:cNvPr id="197" name="CustomShape 17"/>
          <p:cNvSpPr/>
          <p:nvPr/>
        </p:nvSpPr>
        <p:spPr>
          <a:xfrm>
            <a:off x="198000" y="980640"/>
            <a:ext cx="142920" cy="145800"/>
          </a:xfrm>
          <a:prstGeom prst="ellipse">
            <a:avLst/>
          </a:prstGeom>
          <a:solidFill>
            <a:schemeClr val="accent4">
              <a:lumMod val="75000"/>
            </a:schemeClr>
          </a:solidFill>
          <a:ln>
            <a:solidFill>
              <a:schemeClr val="accent4">
                <a:lumMod val="75000"/>
              </a:schemeClr>
            </a:solidFill>
            <a:round/>
          </a:ln>
        </p:spPr>
        <p:style>
          <a:lnRef idx="2">
            <a:schemeClr val="accent1">
              <a:shade val="50000"/>
            </a:schemeClr>
          </a:lnRef>
          <a:fillRef idx="1">
            <a:schemeClr val="accent1"/>
          </a:fillRef>
          <a:effectRef idx="0">
            <a:schemeClr val="accent1"/>
          </a:effectRef>
          <a:fontRef idx="minor"/>
        </p:style>
      </p:sp>
      <p:sp>
        <p:nvSpPr>
          <p:cNvPr id="198" name="CustomShape 18"/>
          <p:cNvSpPr/>
          <p:nvPr/>
        </p:nvSpPr>
        <p:spPr>
          <a:xfrm>
            <a:off x="800280" y="1239120"/>
            <a:ext cx="142920" cy="145800"/>
          </a:xfrm>
          <a:prstGeom prst="ellipse">
            <a:avLst/>
          </a:prstGeom>
          <a:solidFill>
            <a:srgbClr val="002060"/>
          </a:solidFill>
          <a:ln>
            <a:solidFill>
              <a:srgbClr val="002060"/>
            </a:solidFill>
            <a:round/>
          </a:ln>
        </p:spPr>
        <p:style>
          <a:lnRef idx="2">
            <a:schemeClr val="accent1">
              <a:shade val="50000"/>
            </a:schemeClr>
          </a:lnRef>
          <a:fillRef idx="1">
            <a:schemeClr val="accent1"/>
          </a:fillRef>
          <a:effectRef idx="0">
            <a:schemeClr val="accent1"/>
          </a:effectRef>
          <a:fontRef idx="minor"/>
        </p:style>
      </p:sp>
      <p:sp>
        <p:nvSpPr>
          <p:cNvPr id="199" name="CustomShape 19"/>
          <p:cNvSpPr/>
          <p:nvPr/>
        </p:nvSpPr>
        <p:spPr>
          <a:xfrm>
            <a:off x="275760" y="1649880"/>
            <a:ext cx="142920" cy="145800"/>
          </a:xfrm>
          <a:prstGeom prst="ellipse">
            <a:avLst/>
          </a:prstGeom>
          <a:solidFill>
            <a:srgbClr val="002060"/>
          </a:solidFill>
          <a:ln>
            <a:solidFill>
              <a:srgbClr val="002060"/>
            </a:solidFill>
            <a:round/>
          </a:ln>
        </p:spPr>
        <p:style>
          <a:lnRef idx="2">
            <a:schemeClr val="accent1">
              <a:shade val="50000"/>
            </a:schemeClr>
          </a:lnRef>
          <a:fillRef idx="1">
            <a:schemeClr val="accent1"/>
          </a:fillRef>
          <a:effectRef idx="0">
            <a:schemeClr val="accent1"/>
          </a:effectRef>
          <a:fontRef idx="minor"/>
        </p:style>
      </p:sp>
      <p:sp>
        <p:nvSpPr>
          <p:cNvPr id="200" name="CustomShape 20"/>
          <p:cNvSpPr/>
          <p:nvPr/>
        </p:nvSpPr>
        <p:spPr>
          <a:xfrm>
            <a:off x="269640" y="1127160"/>
            <a:ext cx="77400" cy="52236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01" name="CustomShape 21"/>
          <p:cNvSpPr/>
          <p:nvPr/>
        </p:nvSpPr>
        <p:spPr>
          <a:xfrm flipH="1" flipV="1">
            <a:off x="319320" y="1105560"/>
            <a:ext cx="500760" cy="154800"/>
          </a:xfrm>
          <a:custGeom>
            <a:avLst/>
            <a:gdLst/>
            <a:ahLst/>
            <a:rect l="l" t="t" r="r" b="b"/>
            <a:pathLst>
              <a:path w="21600" h="21600">
                <a:moveTo>
                  <a:pt x="0" y="0"/>
                </a:moveTo>
                <a:lnTo>
                  <a:pt x="21600" y="21600"/>
                </a:lnTo>
              </a:path>
            </a:pathLst>
          </a:custGeom>
          <a:noFill/>
          <a:ln>
            <a:solidFill>
              <a:srgbClr val="4e8f00"/>
            </a:solidFill>
            <a:round/>
            <a:tailEnd len="med" type="triangle" w="med"/>
          </a:ln>
        </p:spPr>
        <p:style>
          <a:lnRef idx="1">
            <a:schemeClr val="accent1"/>
          </a:lnRef>
          <a:fillRef idx="0">
            <a:schemeClr val="accent1"/>
          </a:fillRef>
          <a:effectRef idx="0">
            <a:schemeClr val="accent1"/>
          </a:effectRef>
          <a:fontRef idx="minor"/>
        </p:style>
      </p:sp>
      <p:sp>
        <p:nvSpPr>
          <p:cNvPr id="202" name="CustomShape 22"/>
          <p:cNvSpPr/>
          <p:nvPr/>
        </p:nvSpPr>
        <p:spPr>
          <a:xfrm flipV="1">
            <a:off x="397800" y="1364040"/>
            <a:ext cx="423000" cy="306720"/>
          </a:xfrm>
          <a:custGeom>
            <a:avLst/>
            <a:gdLst/>
            <a:ahLst/>
            <a:rect l="l" t="t" r="r" b="b"/>
            <a:pathLst>
              <a:path w="21600" h="21600">
                <a:moveTo>
                  <a:pt x="0" y="0"/>
                </a:moveTo>
                <a:lnTo>
                  <a:pt x="21600" y="21600"/>
                </a:lnTo>
              </a:path>
            </a:pathLst>
          </a:custGeom>
          <a:noFill/>
          <a:ln>
            <a:solidFill>
              <a:srgbClr val="7030a0"/>
            </a:solidFill>
            <a:round/>
            <a:headEnd len="med" type="triangle" w="med"/>
            <a:tailEnd len="med" type="triangle" w="med"/>
          </a:ln>
        </p:spPr>
        <p:style>
          <a:lnRef idx="1">
            <a:schemeClr val="accent1"/>
          </a:lnRef>
          <a:fillRef idx="0">
            <a:schemeClr val="accent1"/>
          </a:fillRef>
          <a:effectRef idx="0">
            <a:schemeClr val="accent1"/>
          </a:effectRef>
          <a:fontRef idx="minor"/>
        </p:style>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311760" y="1152360"/>
            <a:ext cx="2388600" cy="2136240"/>
          </a:xfrm>
          <a:prstGeom prst="rect">
            <a:avLst/>
          </a:prstGeom>
          <a:noFill/>
          <a:ln>
            <a:noFill/>
          </a:ln>
        </p:spPr>
        <p:txBody>
          <a:bodyPr tIns="91440" bIns="91440">
            <a:normAutofit/>
          </a:bodyPr>
          <a:p>
            <a:pPr>
              <a:lnSpc>
                <a:spcPct val="115000"/>
              </a:lnSpc>
              <a:spcAft>
                <a:spcPts val="1199"/>
              </a:spcAft>
            </a:pPr>
            <a:r>
              <a:rPr b="0" lang="en-US" sz="1800" spc="-1" strike="noStrike">
                <a:solidFill>
                  <a:srgbClr val="595959"/>
                </a:solidFill>
                <a:latin typeface="Arial"/>
                <a:ea typeface="Arial"/>
              </a:rPr>
              <a:t>Peter Bandettini </a:t>
            </a:r>
            <a:endParaRPr b="0" lang="en-US" sz="1800" spc="-1" strike="noStrike">
              <a:solidFill>
                <a:srgbClr val="000000"/>
              </a:solidFill>
              <a:latin typeface="Arial"/>
            </a:endParaRPr>
          </a:p>
          <a:p>
            <a:pPr>
              <a:lnSpc>
                <a:spcPct val="115000"/>
              </a:lnSpc>
              <a:spcAft>
                <a:spcPts val="1199"/>
              </a:spcAft>
            </a:pPr>
            <a:r>
              <a:rPr b="0" lang="en-US" sz="1800" spc="-1" strike="noStrike">
                <a:solidFill>
                  <a:srgbClr val="595959"/>
                </a:solidFill>
                <a:latin typeface="Arial"/>
                <a:ea typeface="Arial"/>
              </a:rPr>
              <a:t>Tyler Morgan </a:t>
            </a:r>
            <a:endParaRPr b="0" lang="en-US" sz="1800" spc="-1" strike="noStrike">
              <a:solidFill>
                <a:srgbClr val="000000"/>
              </a:solidFill>
              <a:latin typeface="Arial"/>
            </a:endParaRPr>
          </a:p>
          <a:p>
            <a:pPr>
              <a:lnSpc>
                <a:spcPct val="115000"/>
              </a:lnSpc>
              <a:spcAft>
                <a:spcPts val="1199"/>
              </a:spcAft>
            </a:pPr>
            <a:r>
              <a:rPr b="0" lang="en-US" sz="1800" spc="-1" strike="noStrike">
                <a:solidFill>
                  <a:srgbClr val="595959"/>
                </a:solidFill>
                <a:latin typeface="Arial"/>
                <a:ea typeface="Arial"/>
              </a:rPr>
              <a:t>Burak Akin</a:t>
            </a:r>
            <a:endParaRPr b="0" lang="en-US" sz="1800" spc="-1" strike="noStrike">
              <a:solidFill>
                <a:srgbClr val="000000"/>
              </a:solidFill>
              <a:latin typeface="Arial"/>
            </a:endParaRPr>
          </a:p>
          <a:p>
            <a:pPr>
              <a:lnSpc>
                <a:spcPct val="115000"/>
              </a:lnSpc>
              <a:spcAft>
                <a:spcPts val="1199"/>
              </a:spcAft>
            </a:pPr>
            <a:endParaRPr b="0" lang="en-US" sz="1800" spc="-1" strike="noStrike">
              <a:solidFill>
                <a:srgbClr val="000000"/>
              </a:solidFill>
              <a:latin typeface="Arial"/>
            </a:endParaRPr>
          </a:p>
        </p:txBody>
      </p:sp>
      <p:grpSp>
        <p:nvGrpSpPr>
          <p:cNvPr id="204" name="Group 2"/>
          <p:cNvGrpSpPr/>
          <p:nvPr/>
        </p:nvGrpSpPr>
        <p:grpSpPr>
          <a:xfrm>
            <a:off x="2603520" y="4074840"/>
            <a:ext cx="6424560" cy="1068480"/>
            <a:chOff x="2603520" y="4074840"/>
            <a:chExt cx="6424560" cy="1068480"/>
          </a:xfrm>
        </p:grpSpPr>
        <p:grpSp>
          <p:nvGrpSpPr>
            <p:cNvPr id="205" name="Group 3"/>
            <p:cNvGrpSpPr/>
            <p:nvPr/>
          </p:nvGrpSpPr>
          <p:grpSpPr>
            <a:xfrm>
              <a:off x="6235200" y="4330440"/>
              <a:ext cx="2792880" cy="556920"/>
              <a:chOff x="6235200" y="4330440"/>
              <a:chExt cx="2792880" cy="556920"/>
            </a:xfrm>
          </p:grpSpPr>
          <p:pic>
            <p:nvPicPr>
              <p:cNvPr id="206" name="Picture 8" descr=""/>
              <p:cNvPicPr/>
              <p:nvPr/>
            </p:nvPicPr>
            <p:blipFill>
              <a:blip r:embed="rId1"/>
              <a:stretch/>
            </p:blipFill>
            <p:spPr>
              <a:xfrm>
                <a:off x="6235200" y="4330440"/>
                <a:ext cx="2237760" cy="556560"/>
              </a:xfrm>
              <a:prstGeom prst="rect">
                <a:avLst/>
              </a:prstGeom>
              <a:ln>
                <a:noFill/>
              </a:ln>
            </p:spPr>
          </p:pic>
          <p:pic>
            <p:nvPicPr>
              <p:cNvPr id="207" name="Picture 9" descr=""/>
              <p:cNvPicPr/>
              <p:nvPr/>
            </p:nvPicPr>
            <p:blipFill>
              <a:blip r:embed="rId2"/>
              <a:stretch/>
            </p:blipFill>
            <p:spPr>
              <a:xfrm>
                <a:off x="8602920" y="4330800"/>
                <a:ext cx="425160" cy="556560"/>
              </a:xfrm>
              <a:prstGeom prst="rect">
                <a:avLst/>
              </a:prstGeom>
              <a:ln>
                <a:noFill/>
              </a:ln>
            </p:spPr>
          </p:pic>
        </p:grpSp>
        <p:pic>
          <p:nvPicPr>
            <p:cNvPr id="208" name="Picture 5" descr=""/>
            <p:cNvPicPr/>
            <p:nvPr/>
          </p:nvPicPr>
          <p:blipFill>
            <a:blip r:embed="rId3"/>
            <a:stretch/>
          </p:blipFill>
          <p:spPr>
            <a:xfrm>
              <a:off x="4781520" y="4205520"/>
              <a:ext cx="1147680" cy="806760"/>
            </a:xfrm>
            <a:prstGeom prst="rect">
              <a:avLst/>
            </a:prstGeom>
            <a:ln>
              <a:noFill/>
            </a:ln>
          </p:spPr>
        </p:pic>
        <p:pic>
          <p:nvPicPr>
            <p:cNvPr id="209" name="image1.png" descr=""/>
            <p:cNvPicPr/>
            <p:nvPr/>
          </p:nvPicPr>
          <p:blipFill>
            <a:blip r:embed="rId4"/>
            <a:srcRect l="0" t="0" r="0" b="12413"/>
            <a:stretch/>
          </p:blipFill>
          <p:spPr>
            <a:xfrm>
              <a:off x="2603520" y="4092120"/>
              <a:ext cx="1022040" cy="1033560"/>
            </a:xfrm>
            <a:prstGeom prst="rect">
              <a:avLst/>
            </a:prstGeom>
            <a:ln>
              <a:noFill/>
            </a:ln>
          </p:spPr>
        </p:pic>
        <p:pic>
          <p:nvPicPr>
            <p:cNvPr id="210" name="image2.png" descr=""/>
            <p:cNvPicPr/>
            <p:nvPr/>
          </p:nvPicPr>
          <p:blipFill>
            <a:blip r:embed="rId5"/>
            <a:stretch/>
          </p:blipFill>
          <p:spPr>
            <a:xfrm>
              <a:off x="3690360" y="4074840"/>
              <a:ext cx="1025640" cy="1068480"/>
            </a:xfrm>
            <a:prstGeom prst="rect">
              <a:avLst/>
            </a:prstGeom>
            <a:ln>
              <a:noFill/>
            </a:ln>
          </p:spPr>
        </p:pic>
      </p:grpSp>
      <p:sp>
        <p:nvSpPr>
          <p:cNvPr id="211" name="CustomShape 4"/>
          <p:cNvSpPr/>
          <p:nvPr/>
        </p:nvSpPr>
        <p:spPr>
          <a:xfrm>
            <a:off x="3682800" y="1152360"/>
            <a:ext cx="3045600" cy="1483920"/>
          </a:xfrm>
          <a:prstGeom prst="rect">
            <a:avLst/>
          </a:prstGeom>
          <a:noFill/>
          <a:ln>
            <a:noFill/>
          </a:ln>
        </p:spPr>
        <p:style>
          <a:lnRef idx="0"/>
          <a:fillRef idx="0"/>
          <a:effectRef idx="0"/>
          <a:fontRef idx="minor"/>
        </p:style>
        <p:txBody>
          <a:bodyPr tIns="91440" bIns="91440">
            <a:normAutofit/>
          </a:bodyPr>
          <a:p>
            <a:pPr>
              <a:lnSpc>
                <a:spcPct val="115000"/>
              </a:lnSpc>
              <a:spcAft>
                <a:spcPts val="1199"/>
              </a:spcAft>
            </a:pPr>
            <a:r>
              <a:rPr b="0" lang="en-US" sz="1800" spc="-1" strike="noStrike">
                <a:solidFill>
                  <a:srgbClr val="595959"/>
                </a:solidFill>
                <a:latin typeface="Arial"/>
                <a:ea typeface="Arial"/>
              </a:rPr>
              <a:t>Kathleen Maguire-Zeiss</a:t>
            </a:r>
            <a:endParaRPr b="0" lang="en-US" sz="1800" spc="-1" strike="noStrike">
              <a:latin typeface="Arial"/>
            </a:endParaRPr>
          </a:p>
          <a:p>
            <a:pPr>
              <a:lnSpc>
                <a:spcPct val="115000"/>
              </a:lnSpc>
              <a:spcAft>
                <a:spcPts val="1199"/>
              </a:spcAft>
            </a:pPr>
            <a:r>
              <a:rPr b="0" lang="en-US" sz="1800" spc="-1" strike="noStrike">
                <a:solidFill>
                  <a:srgbClr val="595959"/>
                </a:solidFill>
                <a:latin typeface="Arial"/>
                <a:ea typeface="Arial"/>
              </a:rPr>
              <a:t>John VanMeter </a:t>
            </a:r>
            <a:endParaRPr b="0" lang="en-US" sz="1800" spc="-1" strike="noStrike">
              <a:latin typeface="Arial"/>
            </a:endParaRPr>
          </a:p>
        </p:txBody>
      </p:sp>
      <p:sp>
        <p:nvSpPr>
          <p:cNvPr id="212" name="TextShape 5"/>
          <p:cNvSpPr txBox="1"/>
          <p:nvPr/>
        </p:nvSpPr>
        <p:spPr>
          <a:xfrm>
            <a:off x="311760" y="227520"/>
            <a:ext cx="8520120" cy="572400"/>
          </a:xfrm>
          <a:prstGeom prst="rect">
            <a:avLst/>
          </a:prstGeom>
          <a:noFill/>
          <a:ln>
            <a:noFill/>
          </a:ln>
        </p:spPr>
        <p:txBody>
          <a:bodyPr tIns="91440" bIns="91440">
            <a:normAutofit/>
          </a:bodyPr>
          <a:p>
            <a:pPr>
              <a:lnSpc>
                <a:spcPct val="100000"/>
              </a:lnSpc>
            </a:pPr>
            <a:r>
              <a:rPr b="0" lang="en-US" sz="2000" spc="-1" strike="noStrike">
                <a:solidFill>
                  <a:srgbClr val="1a3aba"/>
                </a:solidFill>
                <a:latin typeface="Verdana"/>
                <a:ea typeface="Verdana"/>
              </a:rPr>
              <a:t>Thank You</a:t>
            </a:r>
            <a:endParaRPr b="0" lang="en-US" sz="2000" spc="-1" strike="noStrike">
              <a:solidFill>
                <a:srgbClr val="000000"/>
              </a:solidFill>
              <a:latin typeface="Arial"/>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13" name="Google Shape;129;p23" descr=""/>
          <p:cNvPicPr/>
          <p:nvPr/>
        </p:nvPicPr>
        <p:blipFill>
          <a:blip r:embed="rId1"/>
          <a:srcRect l="0" t="13151" r="0" b="2587"/>
          <a:stretch/>
        </p:blipFill>
        <p:spPr>
          <a:xfrm>
            <a:off x="2805120" y="1337760"/>
            <a:ext cx="2711520" cy="2155320"/>
          </a:xfrm>
          <a:prstGeom prst="rect">
            <a:avLst/>
          </a:prstGeom>
          <a:ln>
            <a:noFill/>
          </a:ln>
        </p:spPr>
      </p:pic>
      <p:pic>
        <p:nvPicPr>
          <p:cNvPr id="214" name="Google Shape;130;p23" descr=""/>
          <p:cNvPicPr/>
          <p:nvPr/>
        </p:nvPicPr>
        <p:blipFill>
          <a:blip r:embed="rId2"/>
          <a:srcRect l="0" t="9509" r="10188" b="12300"/>
          <a:stretch/>
        </p:blipFill>
        <p:spPr>
          <a:xfrm>
            <a:off x="311760" y="1337760"/>
            <a:ext cx="2239560" cy="2155320"/>
          </a:xfrm>
          <a:prstGeom prst="rect">
            <a:avLst/>
          </a:prstGeom>
          <a:ln>
            <a:noFill/>
          </a:ln>
        </p:spPr>
      </p:pic>
      <p:pic>
        <p:nvPicPr>
          <p:cNvPr id="215" name="Google Shape;131;p23" descr=""/>
          <p:cNvPicPr/>
          <p:nvPr/>
        </p:nvPicPr>
        <p:blipFill>
          <a:blip r:embed="rId3"/>
          <a:srcRect l="0" t="0" r="0" b="10445"/>
          <a:stretch/>
        </p:blipFill>
        <p:spPr>
          <a:xfrm>
            <a:off x="5770800" y="1337760"/>
            <a:ext cx="2151000" cy="2155320"/>
          </a:xfrm>
          <a:prstGeom prst="rect">
            <a:avLst/>
          </a:prstGeom>
          <a:ln>
            <a:noFill/>
          </a:ln>
        </p:spPr>
      </p:pic>
      <p:sp>
        <p:nvSpPr>
          <p:cNvPr id="216" name="CustomShape 1"/>
          <p:cNvSpPr/>
          <p:nvPr/>
        </p:nvSpPr>
        <p:spPr>
          <a:xfrm>
            <a:off x="2551680" y="2215440"/>
            <a:ext cx="304200" cy="39636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latin typeface="Arial"/>
                <a:ea typeface="Arial"/>
              </a:rPr>
              <a:t>x</a:t>
            </a:r>
            <a:endParaRPr b="0" lang="en-US" sz="1400" spc="-1" strike="noStrike">
              <a:latin typeface="Arial"/>
            </a:endParaRPr>
          </a:p>
        </p:txBody>
      </p:sp>
      <p:sp>
        <p:nvSpPr>
          <p:cNvPr id="217" name="CustomShape 2"/>
          <p:cNvSpPr/>
          <p:nvPr/>
        </p:nvSpPr>
        <p:spPr>
          <a:xfrm>
            <a:off x="5517000" y="2275920"/>
            <a:ext cx="224640" cy="39636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latin typeface="Arial"/>
                <a:ea typeface="Arial"/>
              </a:rPr>
              <a:t>=</a:t>
            </a:r>
            <a:endParaRPr b="0" lang="en-US" sz="1400" spc="-1" strike="noStrike">
              <a:latin typeface="Arial"/>
            </a:endParaRPr>
          </a:p>
        </p:txBody>
      </p:sp>
      <p:sp>
        <p:nvSpPr>
          <p:cNvPr id="218" name="TextShape 3"/>
          <p:cNvSpPr txBox="1"/>
          <p:nvPr/>
        </p:nvSpPr>
        <p:spPr>
          <a:xfrm>
            <a:off x="311760" y="227520"/>
            <a:ext cx="8520120" cy="572400"/>
          </a:xfrm>
          <a:prstGeom prst="rect">
            <a:avLst/>
          </a:prstGeom>
          <a:noFill/>
          <a:ln>
            <a:noFill/>
          </a:ln>
        </p:spPr>
        <p:txBody>
          <a:bodyPr tIns="91440" bIns="91440">
            <a:normAutofit/>
          </a:bodyPr>
          <a:p>
            <a:pPr>
              <a:lnSpc>
                <a:spcPct val="100000"/>
              </a:lnSpc>
            </a:pPr>
            <a:r>
              <a:rPr b="0" lang="en-US" sz="2000" spc="-1" strike="noStrike">
                <a:solidFill>
                  <a:srgbClr val="1a3aba"/>
                </a:solidFill>
                <a:latin typeface="Verdana"/>
                <a:ea typeface="Verdana"/>
              </a:rPr>
              <a:t>How do we assess functional connectivity? </a:t>
            </a:r>
            <a:endParaRPr b="0" lang="en-US" sz="2000" spc="-1" strike="noStrike">
              <a:solidFill>
                <a:srgbClr val="000000"/>
              </a:solidFill>
              <a:latin typeface="Arial"/>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19" name="Google Shape;163;p27" descr=""/>
          <p:cNvPicPr/>
          <p:nvPr/>
        </p:nvPicPr>
        <p:blipFill>
          <a:blip r:embed="rId1"/>
          <a:stretch/>
        </p:blipFill>
        <p:spPr>
          <a:xfrm>
            <a:off x="4397400" y="235800"/>
            <a:ext cx="4510080" cy="4384080"/>
          </a:xfrm>
          <a:prstGeom prst="rect">
            <a:avLst/>
          </a:prstGeom>
          <a:ln>
            <a:noFill/>
          </a:ln>
        </p:spPr>
      </p:pic>
      <p:sp>
        <p:nvSpPr>
          <p:cNvPr id="220" name="CustomShape 1"/>
          <p:cNvSpPr/>
          <p:nvPr/>
        </p:nvSpPr>
        <p:spPr>
          <a:xfrm>
            <a:off x="768240" y="4620240"/>
            <a:ext cx="7753680" cy="516600"/>
          </a:xfrm>
          <a:prstGeom prst="rect">
            <a:avLst/>
          </a:prstGeom>
          <a:noFill/>
          <a:ln>
            <a:noFill/>
          </a:ln>
        </p:spPr>
        <p:style>
          <a:lnRef idx="0"/>
          <a:fillRef idx="0"/>
          <a:effectRef idx="0"/>
          <a:fontRef idx="minor"/>
        </p:style>
        <p:txBody>
          <a:bodyPr lIns="90000" rIns="90000" tIns="45000" bIns="45000"/>
          <a:p>
            <a:pPr marL="304920" indent="-304560">
              <a:lnSpc>
                <a:spcPct val="100000"/>
              </a:lnSpc>
            </a:pPr>
            <a:r>
              <a:rPr b="0" lang="en-US" sz="1400" spc="-1" strike="noStrike">
                <a:solidFill>
                  <a:srgbClr val="000000"/>
                </a:solidFill>
                <a:latin typeface="Arial"/>
                <a:ea typeface="Arial"/>
              </a:rPr>
              <a:t>Huber, L., Finn, E. S., Chai, Y., Goebel, R., Stirnberg, R., Stöcker, T., … Poser, B. A. (2020). Layer-dependent functional connectivity methods. </a:t>
            </a:r>
            <a:r>
              <a:rPr b="0" i="1" lang="en-US" sz="1400" spc="-1" strike="noStrike">
                <a:solidFill>
                  <a:srgbClr val="000000"/>
                </a:solidFill>
                <a:latin typeface="Arial"/>
                <a:ea typeface="Arial"/>
              </a:rPr>
              <a:t>Progress in Neurobiology</a:t>
            </a:r>
            <a:r>
              <a:rPr b="0" lang="en-US" sz="1400" spc="-1" strike="noStrike">
                <a:solidFill>
                  <a:srgbClr val="000000"/>
                </a:solidFill>
                <a:latin typeface="Arial"/>
                <a:ea typeface="Arial"/>
              </a:rPr>
              <a:t>, (May). </a:t>
            </a:r>
            <a:endParaRPr b="0" lang="en-US" sz="1400" spc="-1" strike="noStrike">
              <a:latin typeface="Arial"/>
            </a:endParaRPr>
          </a:p>
        </p:txBody>
      </p:sp>
      <p:grpSp>
        <p:nvGrpSpPr>
          <p:cNvPr id="221" name="Group 2"/>
          <p:cNvGrpSpPr/>
          <p:nvPr/>
        </p:nvGrpSpPr>
        <p:grpSpPr>
          <a:xfrm>
            <a:off x="311760" y="2008440"/>
            <a:ext cx="3906360" cy="2571480"/>
            <a:chOff x="311760" y="2008440"/>
            <a:chExt cx="3906360" cy="2571480"/>
          </a:xfrm>
        </p:grpSpPr>
        <p:pic>
          <p:nvPicPr>
            <p:cNvPr id="222" name="Google Shape;164;p27" descr=""/>
            <p:cNvPicPr/>
            <p:nvPr/>
          </p:nvPicPr>
          <p:blipFill>
            <a:blip r:embed="rId2"/>
            <a:stretch/>
          </p:blipFill>
          <p:spPr>
            <a:xfrm>
              <a:off x="2779920" y="2008440"/>
              <a:ext cx="1438200" cy="2571480"/>
            </a:xfrm>
            <a:prstGeom prst="rect">
              <a:avLst/>
            </a:prstGeom>
            <a:ln>
              <a:noFill/>
            </a:ln>
          </p:spPr>
        </p:pic>
        <p:pic>
          <p:nvPicPr>
            <p:cNvPr id="223" name="Picture 2" descr=""/>
            <p:cNvPicPr/>
            <p:nvPr/>
          </p:nvPicPr>
          <p:blipFill>
            <a:blip r:embed="rId3"/>
            <a:stretch/>
          </p:blipFill>
          <p:spPr>
            <a:xfrm>
              <a:off x="311760" y="2008440"/>
              <a:ext cx="2234880" cy="2095200"/>
            </a:xfrm>
            <a:prstGeom prst="rect">
              <a:avLst/>
            </a:prstGeom>
            <a:ln>
              <a:noFill/>
            </a:ln>
          </p:spPr>
        </p:pic>
      </p:grpSp>
      <p:sp>
        <p:nvSpPr>
          <p:cNvPr id="224" name="TextShape 3"/>
          <p:cNvSpPr txBox="1"/>
          <p:nvPr/>
        </p:nvSpPr>
        <p:spPr>
          <a:xfrm>
            <a:off x="311760" y="227520"/>
            <a:ext cx="3737160" cy="572400"/>
          </a:xfrm>
          <a:prstGeom prst="rect">
            <a:avLst/>
          </a:prstGeom>
          <a:noFill/>
          <a:ln>
            <a:noFill/>
          </a:ln>
        </p:spPr>
        <p:txBody>
          <a:bodyPr tIns="91440" bIns="91440">
            <a:normAutofit/>
          </a:bodyPr>
          <a:p>
            <a:pPr>
              <a:lnSpc>
                <a:spcPct val="100000"/>
              </a:lnSpc>
            </a:pPr>
            <a:r>
              <a:rPr b="0" lang="en-US" sz="2000" spc="-1" strike="noStrike">
                <a:solidFill>
                  <a:srgbClr val="1a3aba"/>
                </a:solidFill>
                <a:latin typeface="Verdana"/>
                <a:ea typeface="Verdana"/>
              </a:rPr>
              <a:t>Movie-watching </a:t>
            </a:r>
            <a:br/>
            <a:r>
              <a:rPr b="0" lang="en-US" sz="2000" spc="-1" strike="noStrike">
                <a:solidFill>
                  <a:srgbClr val="1a3aba"/>
                </a:solidFill>
                <a:latin typeface="Verdana"/>
                <a:ea typeface="Verdana"/>
              </a:rPr>
              <a:t>Functional Connectivity</a:t>
            </a:r>
            <a:endParaRPr b="0" lang="en-US" sz="2000" spc="-1" strike="noStrike">
              <a:solidFill>
                <a:srgbClr val="000000"/>
              </a:solidFill>
              <a:latin typeface="Arial"/>
            </a:endParaRPr>
          </a:p>
        </p:txBody>
      </p:sp>
    </p:spTree>
  </p:cSld>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219"/>
                                        </p:tgtEl>
                                        <p:attrNameLst>
                                          <p:attrName>style.visibility</p:attrName>
                                        </p:attrNameLst>
                                      </p:cBhvr>
                                      <p:to>
                                        <p:strVal val="visible"/>
                                      </p:to>
                                    </p:set>
                                  </p:childTnLst>
                                </p:cTn>
                              </p:par>
                              <p:par>
                                <p:cTn id="73" nodeType="withEffect" fill="hold" presetClass="entr" presetID="1">
                                  <p:stCondLst>
                                    <p:cond delay="0"/>
                                  </p:stCondLst>
                                  <p:childTnLst>
                                    <p:set>
                                      <p:cBhvr>
                                        <p:cTn id="74"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25" name="Google Shape;206;p31" descr=""/>
          <p:cNvPicPr/>
          <p:nvPr/>
        </p:nvPicPr>
        <p:blipFill>
          <a:blip r:embed="rId1"/>
          <a:srcRect l="0" t="3096" r="0" b="0"/>
          <a:stretch/>
        </p:blipFill>
        <p:spPr>
          <a:xfrm>
            <a:off x="330480" y="286200"/>
            <a:ext cx="3861360" cy="1602720"/>
          </a:xfrm>
          <a:prstGeom prst="rect">
            <a:avLst/>
          </a:prstGeom>
          <a:ln>
            <a:noFill/>
          </a:ln>
        </p:spPr>
      </p:pic>
      <p:pic>
        <p:nvPicPr>
          <p:cNvPr id="226" name="Google Shape;207;p31" descr=""/>
          <p:cNvPicPr/>
          <p:nvPr/>
        </p:nvPicPr>
        <p:blipFill>
          <a:blip r:embed="rId2"/>
          <a:stretch/>
        </p:blipFill>
        <p:spPr>
          <a:xfrm>
            <a:off x="489240" y="1994040"/>
            <a:ext cx="2064960" cy="2952720"/>
          </a:xfrm>
          <a:prstGeom prst="rect">
            <a:avLst/>
          </a:prstGeom>
          <a:ln>
            <a:noFill/>
          </a:ln>
        </p:spPr>
      </p:pic>
      <p:pic>
        <p:nvPicPr>
          <p:cNvPr id="227" name="Picture 5" descr=""/>
          <p:cNvPicPr/>
          <p:nvPr/>
        </p:nvPicPr>
        <p:blipFill>
          <a:blip r:embed="rId3"/>
          <a:stretch/>
        </p:blipFill>
        <p:spPr>
          <a:xfrm>
            <a:off x="3894120" y="1994040"/>
            <a:ext cx="3299760" cy="2812320"/>
          </a:xfrm>
          <a:prstGeom prst="rect">
            <a:avLst/>
          </a:prstGeom>
          <a:ln>
            <a:noFill/>
          </a:ln>
        </p:spPr>
      </p:pic>
      <p:sp>
        <p:nvSpPr>
          <p:cNvPr id="228" name="CustomShape 1"/>
          <p:cNvSpPr/>
          <p:nvPr/>
        </p:nvSpPr>
        <p:spPr>
          <a:xfrm>
            <a:off x="4407480" y="3054240"/>
            <a:ext cx="273960" cy="54252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29" name="TextShape 1"/>
          <p:cNvSpPr txBox="1"/>
          <p:nvPr/>
        </p:nvSpPr>
        <p:spPr>
          <a:xfrm>
            <a:off x="311760" y="444960"/>
            <a:ext cx="8520120" cy="572400"/>
          </a:xfrm>
          <a:prstGeom prst="rect">
            <a:avLst/>
          </a:prstGeom>
          <a:noFill/>
          <a:ln>
            <a:noFill/>
          </a:ln>
        </p:spPr>
        <p:txBody>
          <a:bodyPr tIns="91440" bIns="91440">
            <a:normAutofit/>
          </a:bodyPr>
          <a:p>
            <a:endParaRPr b="0" lang="en-US" sz="1400" spc="-1" strike="noStrike">
              <a:solidFill>
                <a:srgbClr val="000000"/>
              </a:solidFill>
              <a:latin typeface="Arial"/>
            </a:endParaRPr>
          </a:p>
        </p:txBody>
      </p:sp>
      <p:sp>
        <p:nvSpPr>
          <p:cNvPr id="230" name="TextShape 2"/>
          <p:cNvSpPr txBox="1"/>
          <p:nvPr/>
        </p:nvSpPr>
        <p:spPr>
          <a:xfrm>
            <a:off x="311760" y="1152360"/>
            <a:ext cx="8520120" cy="3416040"/>
          </a:xfrm>
          <a:prstGeom prst="rect">
            <a:avLst/>
          </a:prstGeom>
          <a:noFill/>
          <a:ln>
            <a:noFill/>
          </a:ln>
        </p:spPr>
        <p:txBody>
          <a:bodyPr tIns="91440" bIns="91440">
            <a:normAutofit/>
          </a:bodyPr>
          <a:p>
            <a:endParaRPr b="0" lang="en-US" sz="1400" spc="-1" strike="noStrike">
              <a:solidFill>
                <a:srgbClr val="000000"/>
              </a:solidFill>
              <a:latin typeface="Arial"/>
            </a:endParaRPr>
          </a:p>
        </p:txBody>
      </p:sp>
      <p:pic>
        <p:nvPicPr>
          <p:cNvPr id="231" name="Google Shape;256;p38" descr=""/>
          <p:cNvPicPr/>
          <p:nvPr/>
        </p:nvPicPr>
        <p:blipFill>
          <a:blip r:embed="rId1"/>
          <a:stretch/>
        </p:blipFill>
        <p:spPr>
          <a:xfrm>
            <a:off x="0" y="0"/>
            <a:ext cx="5143320" cy="5143320"/>
          </a:xfrm>
          <a:prstGeom prst="rect">
            <a:avLst/>
          </a:prstGeom>
          <a:ln>
            <a:noFill/>
          </a:ln>
        </p:spPr>
      </p:pic>
      <p:sp>
        <p:nvSpPr>
          <p:cNvPr id="232" name="CustomShape 3"/>
          <p:cNvSpPr/>
          <p:nvPr/>
        </p:nvSpPr>
        <p:spPr>
          <a:xfrm>
            <a:off x="5486400" y="1388160"/>
            <a:ext cx="2927160" cy="396360"/>
          </a:xfrm>
          <a:prstGeom prst="rect">
            <a:avLst/>
          </a:prstGeom>
          <a:noFill/>
          <a:ln>
            <a:noFill/>
          </a:ln>
        </p:spPr>
        <p:style>
          <a:lnRef idx="0"/>
          <a:fillRef idx="0"/>
          <a:effectRef idx="0"/>
          <a:fontRef idx="minor"/>
        </p:style>
        <p:txBody>
          <a:bodyPr tIns="91440" bIns="91440"/>
          <a:p>
            <a:pPr marL="457200" indent="-317160">
              <a:lnSpc>
                <a:spcPct val="100000"/>
              </a:lnSpc>
              <a:buClr>
                <a:srgbClr val="000000"/>
              </a:buClr>
              <a:buFont typeface="Arial"/>
              <a:buChar char="-"/>
            </a:pPr>
            <a:r>
              <a:rPr b="0" lang="en-US" sz="1400" spc="-1" strike="noStrike">
                <a:solidFill>
                  <a:srgbClr val="000000"/>
                </a:solidFill>
                <a:latin typeface="Arial"/>
                <a:ea typeface="Arial"/>
              </a:rPr>
              <a:t>Statistics? </a:t>
            </a:r>
            <a:endParaRPr b="0" lang="en-US" sz="1400" spc="-1" strike="noStrike">
              <a:latin typeface="Arial"/>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33" name="TextShape 1"/>
          <p:cNvSpPr txBox="1"/>
          <p:nvPr/>
        </p:nvSpPr>
        <p:spPr>
          <a:xfrm>
            <a:off x="311760" y="444960"/>
            <a:ext cx="8520120" cy="572400"/>
          </a:xfrm>
          <a:prstGeom prst="rect">
            <a:avLst/>
          </a:prstGeom>
          <a:noFill/>
          <a:ln>
            <a:noFill/>
          </a:ln>
        </p:spPr>
        <p:txBody>
          <a:bodyPr tIns="91440" bIns="91440">
            <a:normAutofit/>
          </a:bodyPr>
          <a:p>
            <a:endParaRPr b="0" lang="en-US" sz="1400" spc="-1" strike="noStrike">
              <a:solidFill>
                <a:srgbClr val="000000"/>
              </a:solidFill>
              <a:latin typeface="Arial"/>
            </a:endParaRPr>
          </a:p>
        </p:txBody>
      </p:sp>
      <p:sp>
        <p:nvSpPr>
          <p:cNvPr id="234" name="TextShape 2"/>
          <p:cNvSpPr txBox="1"/>
          <p:nvPr/>
        </p:nvSpPr>
        <p:spPr>
          <a:xfrm>
            <a:off x="311760" y="1152360"/>
            <a:ext cx="8520120" cy="3416040"/>
          </a:xfrm>
          <a:prstGeom prst="rect">
            <a:avLst/>
          </a:prstGeom>
          <a:noFill/>
          <a:ln>
            <a:noFill/>
          </a:ln>
        </p:spPr>
        <p:txBody>
          <a:bodyPr tIns="91440" bIns="91440">
            <a:normAutofit/>
          </a:bodyPr>
          <a:p>
            <a:endParaRPr b="0" lang="en-US" sz="1400" spc="-1" strike="noStrike">
              <a:solidFill>
                <a:srgbClr val="000000"/>
              </a:solidFill>
              <a:latin typeface="Arial"/>
            </a:endParaRPr>
          </a:p>
        </p:txBody>
      </p:sp>
      <p:pic>
        <p:nvPicPr>
          <p:cNvPr id="235" name="Google Shape;264;p39" descr=""/>
          <p:cNvPicPr/>
          <p:nvPr/>
        </p:nvPicPr>
        <p:blipFill>
          <a:blip r:embed="rId1"/>
          <a:stretch/>
        </p:blipFill>
        <p:spPr>
          <a:xfrm>
            <a:off x="1827720" y="0"/>
            <a:ext cx="5137560" cy="5143320"/>
          </a:xfrm>
          <a:prstGeom prst="rect">
            <a:avLst/>
          </a:prstGeom>
          <a:ln>
            <a:noFill/>
          </a:ln>
        </p:spPr>
      </p:pic>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CustomShape 1"/>
          <p:cNvSpPr/>
          <p:nvPr/>
        </p:nvSpPr>
        <p:spPr>
          <a:xfrm>
            <a:off x="6670440" y="4608360"/>
            <a:ext cx="2603520" cy="60948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latin typeface="Arial"/>
                <a:ea typeface="Arial"/>
              </a:rPr>
              <a:t>Bandettini IEEE Brain Presentation</a:t>
            </a:r>
            <a:endParaRPr b="0" lang="en-US" sz="1400" spc="-1" strike="noStrike">
              <a:latin typeface="Arial"/>
            </a:endParaRPr>
          </a:p>
        </p:txBody>
      </p:sp>
      <p:pic>
        <p:nvPicPr>
          <p:cNvPr id="56" name="Google Shape;63;p14" descr=""/>
          <p:cNvPicPr/>
          <p:nvPr/>
        </p:nvPicPr>
        <p:blipFill>
          <a:blip r:embed="rId1"/>
          <a:stretch/>
        </p:blipFill>
        <p:spPr>
          <a:xfrm>
            <a:off x="2556720" y="0"/>
            <a:ext cx="4029840" cy="5142960"/>
          </a:xfrm>
          <a:prstGeom prst="rect">
            <a:avLst/>
          </a:prstGeom>
          <a:ln>
            <a:noFill/>
          </a:ln>
        </p:spPr>
      </p:pic>
      <p:sp>
        <p:nvSpPr>
          <p:cNvPr id="57" name="CustomShape 2"/>
          <p:cNvSpPr/>
          <p:nvPr/>
        </p:nvSpPr>
        <p:spPr>
          <a:xfrm>
            <a:off x="2556720" y="669960"/>
            <a:ext cx="1642680" cy="1620720"/>
          </a:xfrm>
          <a:prstGeom prst="rect">
            <a:avLst/>
          </a:prstGeom>
          <a:noFill/>
          <a:ln w="60480">
            <a:solidFill>
              <a:schemeClr val="accent1">
                <a:shade val="50000"/>
              </a:schemeClr>
            </a:solidFill>
            <a:round/>
          </a:ln>
        </p:spPr>
        <p:style>
          <a:lnRef idx="2">
            <a:schemeClr val="accent1">
              <a:shade val="50000"/>
            </a:schemeClr>
          </a:lnRef>
          <a:fillRef idx="1">
            <a:schemeClr val="accent1"/>
          </a:fillRef>
          <a:effectRef idx="0">
            <a:schemeClr val="accent1"/>
          </a:effectRef>
          <a:fontRef idx="minor"/>
        </p:style>
      </p:sp>
      <p:sp>
        <p:nvSpPr>
          <p:cNvPr id="58" name="CustomShape 3"/>
          <p:cNvSpPr/>
          <p:nvPr/>
        </p:nvSpPr>
        <p:spPr>
          <a:xfrm>
            <a:off x="2556720" y="2910960"/>
            <a:ext cx="1642680" cy="1679760"/>
          </a:xfrm>
          <a:prstGeom prst="rect">
            <a:avLst/>
          </a:prstGeom>
          <a:noFill/>
          <a:ln w="60480">
            <a:solidFill>
              <a:srgbClr val="ff0000"/>
            </a:solidFill>
            <a:round/>
          </a:ln>
        </p:spPr>
        <p:style>
          <a:lnRef idx="2">
            <a:schemeClr val="accent1">
              <a:shade val="50000"/>
            </a:schemeClr>
          </a:lnRef>
          <a:fillRef idx="1">
            <a:schemeClr val="accent1"/>
          </a:fillRef>
          <a:effectRef idx="0">
            <a:schemeClr val="accent1"/>
          </a:effectRef>
          <a:fontRef idx="minor"/>
        </p:style>
      </p:sp>
      <p:sp>
        <p:nvSpPr>
          <p:cNvPr id="59" name="CustomShape 4"/>
          <p:cNvSpPr/>
          <p:nvPr/>
        </p:nvSpPr>
        <p:spPr>
          <a:xfrm>
            <a:off x="2556720" y="2358360"/>
            <a:ext cx="1653120" cy="484920"/>
          </a:xfrm>
          <a:prstGeom prst="rect">
            <a:avLst/>
          </a:prstGeom>
          <a:noFill/>
          <a:ln w="60480">
            <a:solidFill>
              <a:srgbClr val="00b050"/>
            </a:solidFill>
            <a:round/>
          </a:ln>
        </p:spPr>
        <p:style>
          <a:lnRef idx="2">
            <a:schemeClr val="accent1">
              <a:shade val="50000"/>
            </a:schemeClr>
          </a:lnRef>
          <a:fillRef idx="1">
            <a:schemeClr val="accent1"/>
          </a:fillRef>
          <a:effectRef idx="0">
            <a:schemeClr val="accent1"/>
          </a:effectRef>
          <a:fontRef idx="minor"/>
        </p:style>
      </p:sp>
    </p:spTree>
  </p:cSld>
  <p:timing>
    <p:tnLst>
      <p:par>
        <p:cTn id="3" dur="indefinite" restart="never" nodeType="tmRoot">
          <p:childTnLst>
            <p:seq>
              <p:cTn id="4" dur="indefinite" nodeType="mainSeq">
                <p:childTnLst>
                  <p:par>
                    <p:cTn id="5" fill="hold">
                      <p:stCondLst>
                        <p:cond delay="indefinite"/>
                      </p:stCondLst>
                      <p:childTnLst>
                        <p:par>
                          <p:cTn id="6" fill="hold">
                            <p:stCondLst>
                              <p:cond delay="0"/>
                            </p:stCondLst>
                            <p:childTnLst>
                              <p:par>
                                <p:cTn id="7" nodeType="clickEffect" fill="hold" presetClass="entr" presetID="1">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1">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36" name="TextShape 1"/>
          <p:cNvSpPr txBox="1"/>
          <p:nvPr/>
        </p:nvSpPr>
        <p:spPr>
          <a:xfrm>
            <a:off x="311760" y="444960"/>
            <a:ext cx="8520120" cy="572400"/>
          </a:xfrm>
          <a:prstGeom prst="rect">
            <a:avLst/>
          </a:prstGeom>
          <a:noFill/>
          <a:ln>
            <a:noFill/>
          </a:ln>
        </p:spPr>
        <p:txBody>
          <a:bodyPr tIns="91440" bIns="91440">
            <a:normAutofit/>
          </a:bodyPr>
          <a:p>
            <a:endParaRPr b="0" lang="en-US" sz="1400" spc="-1" strike="noStrike">
              <a:solidFill>
                <a:srgbClr val="000000"/>
              </a:solidFill>
              <a:latin typeface="Arial"/>
            </a:endParaRPr>
          </a:p>
        </p:txBody>
      </p:sp>
      <p:sp>
        <p:nvSpPr>
          <p:cNvPr id="237" name="TextShape 2"/>
          <p:cNvSpPr txBox="1"/>
          <p:nvPr/>
        </p:nvSpPr>
        <p:spPr>
          <a:xfrm>
            <a:off x="311760" y="1152360"/>
            <a:ext cx="8520120" cy="3416040"/>
          </a:xfrm>
          <a:prstGeom prst="rect">
            <a:avLst/>
          </a:prstGeom>
          <a:noFill/>
          <a:ln>
            <a:noFill/>
          </a:ln>
        </p:spPr>
        <p:txBody>
          <a:bodyPr tIns="91440" bIns="91440">
            <a:normAutofit/>
          </a:bodyPr>
          <a:p>
            <a:endParaRPr b="0" lang="en-US" sz="1400" spc="-1" strike="noStrike">
              <a:solidFill>
                <a:srgbClr val="000000"/>
              </a:solidFill>
              <a:latin typeface="Arial"/>
            </a:endParaRPr>
          </a:p>
        </p:txBody>
      </p:sp>
      <p:pic>
        <p:nvPicPr>
          <p:cNvPr id="238" name="Google Shape;283;p42" descr=""/>
          <p:cNvPicPr/>
          <p:nvPr/>
        </p:nvPicPr>
        <p:blipFill>
          <a:blip r:embed="rId1"/>
          <a:stretch/>
        </p:blipFill>
        <p:spPr>
          <a:xfrm>
            <a:off x="766800" y="485640"/>
            <a:ext cx="7610040" cy="4171680"/>
          </a:xfrm>
          <a:prstGeom prst="rect">
            <a:avLst/>
          </a:prstGeom>
          <a:ln>
            <a:noFill/>
          </a:ln>
        </p:spPr>
      </p:pic>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39" name="TextShape 1"/>
          <p:cNvSpPr txBox="1"/>
          <p:nvPr/>
        </p:nvSpPr>
        <p:spPr>
          <a:xfrm>
            <a:off x="311760" y="444960"/>
            <a:ext cx="8520120" cy="572400"/>
          </a:xfrm>
          <a:prstGeom prst="rect">
            <a:avLst/>
          </a:prstGeom>
          <a:noFill/>
          <a:ln>
            <a:noFill/>
          </a:ln>
        </p:spPr>
        <p:txBody>
          <a:bodyPr tIns="91440" bIns="91440">
            <a:normAutofit/>
          </a:bodyPr>
          <a:p>
            <a:pPr>
              <a:lnSpc>
                <a:spcPct val="100000"/>
              </a:lnSpc>
            </a:pPr>
            <a:r>
              <a:rPr b="0" lang="en-US" sz="2800" spc="-1" strike="noStrike">
                <a:solidFill>
                  <a:srgbClr val="000000"/>
                </a:solidFill>
                <a:latin typeface="Arial"/>
                <a:ea typeface="Arial"/>
              </a:rPr>
              <a:t>Why layers and columns? </a:t>
            </a:r>
            <a:endParaRPr b="0" lang="en-US" sz="2800" spc="-1" strike="noStrike">
              <a:solidFill>
                <a:srgbClr val="000000"/>
              </a:solidFill>
              <a:latin typeface="Arial"/>
            </a:endParaRPr>
          </a:p>
        </p:txBody>
      </p:sp>
      <p:sp>
        <p:nvSpPr>
          <p:cNvPr id="240" name="TextShape 2"/>
          <p:cNvSpPr txBox="1"/>
          <p:nvPr/>
        </p:nvSpPr>
        <p:spPr>
          <a:xfrm>
            <a:off x="311760" y="1152360"/>
            <a:ext cx="8520120" cy="3416040"/>
          </a:xfrm>
          <a:prstGeom prst="rect">
            <a:avLst/>
          </a:prstGeom>
          <a:noFill/>
          <a:ln>
            <a:noFill/>
          </a:ln>
        </p:spPr>
        <p:txBody>
          <a:bodyPr tIns="91440" bIns="91440">
            <a:normAutofit/>
          </a:bodyPr>
          <a:p>
            <a:endParaRPr b="0" lang="en-US" sz="1400" spc="-1" strike="noStrike">
              <a:solidFill>
                <a:srgbClr val="000000"/>
              </a:solidFill>
              <a:latin typeface="Arial"/>
            </a:endParaRPr>
          </a:p>
        </p:txBody>
      </p:sp>
      <p:pic>
        <p:nvPicPr>
          <p:cNvPr id="241" name="Google Shape;290;p43" descr=""/>
          <p:cNvPicPr/>
          <p:nvPr/>
        </p:nvPicPr>
        <p:blipFill>
          <a:blip r:embed="rId1"/>
          <a:stretch/>
        </p:blipFill>
        <p:spPr>
          <a:xfrm>
            <a:off x="667800" y="1692360"/>
            <a:ext cx="8000640" cy="2876040"/>
          </a:xfrm>
          <a:prstGeom prst="rect">
            <a:avLst/>
          </a:prstGeom>
          <a:ln>
            <a:noFill/>
          </a:ln>
        </p:spPr>
      </p:pic>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42" name="TextShape 1"/>
          <p:cNvSpPr txBox="1"/>
          <p:nvPr/>
        </p:nvSpPr>
        <p:spPr>
          <a:xfrm>
            <a:off x="311760" y="444960"/>
            <a:ext cx="8520120" cy="572400"/>
          </a:xfrm>
          <a:prstGeom prst="rect">
            <a:avLst/>
          </a:prstGeom>
          <a:noFill/>
          <a:ln>
            <a:noFill/>
          </a:ln>
        </p:spPr>
        <p:txBody>
          <a:bodyPr tIns="91440" bIns="91440">
            <a:normAutofit/>
          </a:bodyPr>
          <a:p>
            <a:endParaRPr b="0" lang="en-US" sz="1400" spc="-1" strike="noStrike">
              <a:solidFill>
                <a:srgbClr val="000000"/>
              </a:solidFill>
              <a:latin typeface="Arial"/>
            </a:endParaRPr>
          </a:p>
        </p:txBody>
      </p:sp>
      <p:sp>
        <p:nvSpPr>
          <p:cNvPr id="243" name="TextShape 2"/>
          <p:cNvSpPr txBox="1"/>
          <p:nvPr/>
        </p:nvSpPr>
        <p:spPr>
          <a:xfrm>
            <a:off x="311760" y="1152360"/>
            <a:ext cx="8520120" cy="3416040"/>
          </a:xfrm>
          <a:prstGeom prst="rect">
            <a:avLst/>
          </a:prstGeom>
          <a:noFill/>
          <a:ln>
            <a:noFill/>
          </a:ln>
        </p:spPr>
        <p:txBody>
          <a:bodyPr tIns="91440" bIns="91440">
            <a:normAutofit/>
          </a:bodyPr>
          <a:p>
            <a:endParaRPr b="0" lang="en-US" sz="1400" spc="-1" strike="noStrike">
              <a:solidFill>
                <a:srgbClr val="000000"/>
              </a:solidFill>
              <a:latin typeface="Arial"/>
            </a:endParaRPr>
          </a:p>
        </p:txBody>
      </p:sp>
      <p:pic>
        <p:nvPicPr>
          <p:cNvPr id="244" name="Google Shape;304;p45" descr=""/>
          <p:cNvPicPr/>
          <p:nvPr/>
        </p:nvPicPr>
        <p:blipFill>
          <a:blip r:embed="rId1"/>
          <a:stretch/>
        </p:blipFill>
        <p:spPr>
          <a:xfrm>
            <a:off x="-107280" y="376200"/>
            <a:ext cx="9143640" cy="5143320"/>
          </a:xfrm>
          <a:prstGeom prst="rect">
            <a:avLst/>
          </a:prstGeom>
          <a:ln>
            <a:noFill/>
          </a:ln>
        </p:spPr>
      </p:pic>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TextShape 1"/>
          <p:cNvSpPr txBox="1"/>
          <p:nvPr/>
        </p:nvSpPr>
        <p:spPr>
          <a:xfrm>
            <a:off x="311760" y="444960"/>
            <a:ext cx="8520120" cy="572400"/>
          </a:xfrm>
          <a:prstGeom prst="rect">
            <a:avLst/>
          </a:prstGeom>
          <a:noFill/>
          <a:ln>
            <a:noFill/>
          </a:ln>
        </p:spPr>
        <p:txBody>
          <a:bodyPr tIns="91440" bIns="91440">
            <a:normAutofit/>
          </a:bodyPr>
          <a:p>
            <a:endParaRPr b="0" lang="en-US" sz="1400" spc="-1" strike="noStrike">
              <a:solidFill>
                <a:srgbClr val="000000"/>
              </a:solidFill>
              <a:latin typeface="Arial"/>
            </a:endParaRPr>
          </a:p>
        </p:txBody>
      </p:sp>
      <p:pic>
        <p:nvPicPr>
          <p:cNvPr id="61" name="Google Shape;70;p15" descr=""/>
          <p:cNvPicPr/>
          <p:nvPr/>
        </p:nvPicPr>
        <p:blipFill>
          <a:blip r:embed="rId1"/>
          <a:stretch/>
        </p:blipFill>
        <p:spPr>
          <a:xfrm>
            <a:off x="121320" y="0"/>
            <a:ext cx="8520120" cy="4608000"/>
          </a:xfrm>
          <a:prstGeom prst="rect">
            <a:avLst/>
          </a:prstGeom>
          <a:ln>
            <a:noFill/>
          </a:ln>
        </p:spPr>
      </p:pic>
      <p:sp>
        <p:nvSpPr>
          <p:cNvPr id="62" name="CustomShape 2"/>
          <p:cNvSpPr/>
          <p:nvPr/>
        </p:nvSpPr>
        <p:spPr>
          <a:xfrm>
            <a:off x="6670440" y="4608360"/>
            <a:ext cx="2603520" cy="60948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latin typeface="Arial"/>
                <a:ea typeface="Arial"/>
              </a:rPr>
              <a:t>Bandettini IEEE Brain Presentation</a:t>
            </a:r>
            <a:endParaRPr b="0" lang="en-US" sz="14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TextShape 1"/>
          <p:cNvSpPr txBox="1"/>
          <p:nvPr/>
        </p:nvSpPr>
        <p:spPr>
          <a:xfrm>
            <a:off x="311760" y="227520"/>
            <a:ext cx="8520120" cy="572400"/>
          </a:xfrm>
          <a:prstGeom prst="rect">
            <a:avLst/>
          </a:prstGeom>
          <a:noFill/>
          <a:ln>
            <a:noFill/>
          </a:ln>
        </p:spPr>
        <p:txBody>
          <a:bodyPr tIns="91440" bIns="91440">
            <a:normAutofit/>
          </a:bodyPr>
          <a:p>
            <a:pPr>
              <a:lnSpc>
                <a:spcPct val="100000"/>
              </a:lnSpc>
            </a:pPr>
            <a:r>
              <a:rPr b="0" lang="en-US" sz="2000" spc="-1" strike="noStrike">
                <a:solidFill>
                  <a:srgbClr val="1a3aba"/>
                </a:solidFill>
                <a:latin typeface="Verdana"/>
                <a:ea typeface="Verdana"/>
              </a:rPr>
              <a:t>Why layers and columns?</a:t>
            </a:r>
            <a:endParaRPr b="0" lang="en-US" sz="2000" spc="-1" strike="noStrike">
              <a:solidFill>
                <a:srgbClr val="000000"/>
              </a:solidFill>
              <a:latin typeface="Arial"/>
            </a:endParaRPr>
          </a:p>
        </p:txBody>
      </p:sp>
      <p:pic>
        <p:nvPicPr>
          <p:cNvPr id="64" name="Picture 3" descr=""/>
          <p:cNvPicPr/>
          <p:nvPr/>
        </p:nvPicPr>
        <p:blipFill>
          <a:blip r:embed="rId1">
            <a:extLst>
              <a:ext uri="{BEBA8EAE-BF5A-486C-A8C5-ECC9F3942E4B}">
                <a14:imgProps xmlns:a14="http://schemas.microsoft.com/office/drawing/2010/main">
                  <a14:imgLayer r:embed="rId2">
                    <a14:imgEffect>
                      <a14:sharpenSoften amount="100000"/>
                    </a14:imgEffect>
                  </a14:imgLayer>
                </a14:imgProps>
              </a:ext>
            </a:extLst>
          </a:blip>
          <a:stretch/>
        </p:blipFill>
        <p:spPr>
          <a:xfrm>
            <a:off x="5149080" y="1017720"/>
            <a:ext cx="3481560" cy="3109680"/>
          </a:xfrm>
          <a:prstGeom prst="rect">
            <a:avLst/>
          </a:prstGeom>
          <a:ln>
            <a:noFill/>
          </a:ln>
        </p:spPr>
      </p:pic>
      <p:sp>
        <p:nvSpPr>
          <p:cNvPr id="65" name="CustomShape 2"/>
          <p:cNvSpPr/>
          <p:nvPr/>
        </p:nvSpPr>
        <p:spPr>
          <a:xfrm>
            <a:off x="539640" y="4563000"/>
            <a:ext cx="7900200" cy="51660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Arial"/>
              </a:rPr>
              <a:t>Felleman, D. J., &amp; Van Essen, D. C. (1991). Distributed hierarchical processing in the primate cerebral cortex. </a:t>
            </a:r>
            <a:r>
              <a:rPr b="0" i="1" lang="en-US" sz="1400" spc="-1" strike="noStrike">
                <a:solidFill>
                  <a:srgbClr val="000000"/>
                </a:solidFill>
                <a:latin typeface="Arial"/>
                <a:ea typeface="Arial"/>
              </a:rPr>
              <a:t>Cerebral Cortex</a:t>
            </a:r>
            <a:endParaRPr b="0" lang="en-US" sz="1400" spc="-1" strike="noStrike">
              <a:latin typeface="Arial"/>
            </a:endParaRPr>
          </a:p>
        </p:txBody>
      </p:sp>
      <p:sp>
        <p:nvSpPr>
          <p:cNvPr id="66" name="CustomShape 3"/>
          <p:cNvSpPr/>
          <p:nvPr/>
        </p:nvSpPr>
        <p:spPr>
          <a:xfrm>
            <a:off x="311760" y="1097280"/>
            <a:ext cx="3481560" cy="51588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Arial"/>
              </a:rPr>
              <a:t>Layer connectivity provides </a:t>
            </a:r>
            <a:r>
              <a:rPr b="1" lang="en-US" sz="1400" spc="-1" strike="noStrike">
                <a:solidFill>
                  <a:srgbClr val="000000"/>
                </a:solidFill>
                <a:latin typeface="Arial"/>
                <a:ea typeface="Arial"/>
              </a:rPr>
              <a:t>directionality</a:t>
            </a:r>
            <a:endParaRPr b="0" lang="en-US" sz="1400" spc="-1" strike="noStrike">
              <a:latin typeface="Arial"/>
            </a:endParaRPr>
          </a:p>
        </p:txBody>
      </p:sp>
      <p:grpSp>
        <p:nvGrpSpPr>
          <p:cNvPr id="67" name="Group 4"/>
          <p:cNvGrpSpPr/>
          <p:nvPr/>
        </p:nvGrpSpPr>
        <p:grpSpPr>
          <a:xfrm>
            <a:off x="311760" y="1517760"/>
            <a:ext cx="8319240" cy="759240"/>
            <a:chOff x="311760" y="1517760"/>
            <a:chExt cx="8319240" cy="759240"/>
          </a:xfrm>
        </p:grpSpPr>
        <p:sp>
          <p:nvSpPr>
            <p:cNvPr id="68" name="CustomShape 5"/>
            <p:cNvSpPr/>
            <p:nvPr/>
          </p:nvSpPr>
          <p:spPr>
            <a:xfrm>
              <a:off x="311760" y="1517760"/>
              <a:ext cx="3053880" cy="51660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ff0000"/>
                  </a:solidFill>
                  <a:latin typeface="Arial"/>
                  <a:ea typeface="Arial"/>
                </a:rPr>
                <a:t>Feedforward</a:t>
              </a:r>
              <a:r>
                <a:rPr b="0" lang="en-US" sz="1400" spc="-1" strike="noStrike">
                  <a:solidFill>
                    <a:srgbClr val="000000"/>
                  </a:solidFill>
                  <a:latin typeface="Arial"/>
                  <a:ea typeface="Arial"/>
                </a:rPr>
                <a:t> connections terminate in </a:t>
              </a:r>
              <a:r>
                <a:rPr b="0" lang="en-US" sz="1400" spc="-1" strike="noStrike">
                  <a:solidFill>
                    <a:srgbClr val="ff0000"/>
                  </a:solidFill>
                  <a:latin typeface="Arial"/>
                  <a:ea typeface="Arial"/>
                </a:rPr>
                <a:t>middle</a:t>
              </a:r>
              <a:r>
                <a:rPr b="0" lang="en-US" sz="1400" spc="-1" strike="noStrike">
                  <a:solidFill>
                    <a:srgbClr val="000000"/>
                  </a:solidFill>
                  <a:latin typeface="Arial"/>
                  <a:ea typeface="Arial"/>
                </a:rPr>
                <a:t> layers </a:t>
              </a:r>
              <a:endParaRPr b="0" lang="en-US" sz="1400" spc="-1" strike="noStrike">
                <a:latin typeface="Arial"/>
              </a:endParaRPr>
            </a:p>
          </p:txBody>
        </p:sp>
        <p:sp>
          <p:nvSpPr>
            <p:cNvPr id="69" name="Line 6"/>
            <p:cNvSpPr/>
            <p:nvPr/>
          </p:nvSpPr>
          <p:spPr>
            <a:xfrm flipH="1">
              <a:off x="6776280" y="2276640"/>
              <a:ext cx="1097280" cy="360"/>
            </a:xfrm>
            <a:prstGeom prst="line">
              <a:avLst/>
            </a:prstGeom>
            <a:ln w="44280">
              <a:solidFill>
                <a:srgbClr val="ff0000"/>
              </a:solidFill>
              <a:round/>
            </a:ln>
          </p:spPr>
          <p:style>
            <a:lnRef idx="1">
              <a:schemeClr val="accent1"/>
            </a:lnRef>
            <a:fillRef idx="0">
              <a:schemeClr val="accent1"/>
            </a:fillRef>
            <a:effectRef idx="0">
              <a:schemeClr val="accent1"/>
            </a:effectRef>
            <a:fontRef idx="minor"/>
          </p:style>
        </p:sp>
        <p:sp>
          <p:nvSpPr>
            <p:cNvPr id="70" name="CustomShape 7"/>
            <p:cNvSpPr/>
            <p:nvPr/>
          </p:nvSpPr>
          <p:spPr>
            <a:xfrm flipV="1">
              <a:off x="6793920" y="1307160"/>
              <a:ext cx="360" cy="484200"/>
            </a:xfrm>
            <a:custGeom>
              <a:avLst/>
              <a:gdLst/>
              <a:ahLst/>
              <a:rect l="l" t="t" r="r" b="b"/>
              <a:pathLst>
                <a:path w="21600" h="21600">
                  <a:moveTo>
                    <a:pt x="0" y="0"/>
                  </a:moveTo>
                  <a:lnTo>
                    <a:pt x="21600" y="21600"/>
                  </a:lnTo>
                </a:path>
              </a:pathLst>
            </a:custGeom>
            <a:noFill/>
            <a:ln w="4428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71" name="CustomShape 8"/>
            <p:cNvSpPr/>
            <p:nvPr/>
          </p:nvSpPr>
          <p:spPr>
            <a:xfrm>
              <a:off x="7992000" y="1645920"/>
              <a:ext cx="639000" cy="388440"/>
            </a:xfrm>
            <a:prstGeom prst="rect">
              <a:avLst/>
            </a:prstGeom>
            <a:solidFill>
              <a:srgbClr val="ff0000">
                <a:alpha val="32000"/>
              </a:srgbClr>
            </a:solidFill>
            <a:ln>
              <a:noFill/>
            </a:ln>
          </p:spPr>
          <p:style>
            <a:lnRef idx="2">
              <a:schemeClr val="accent1">
                <a:shade val="50000"/>
              </a:schemeClr>
            </a:lnRef>
            <a:fillRef idx="1">
              <a:schemeClr val="accent1"/>
            </a:fillRef>
            <a:effectRef idx="0">
              <a:schemeClr val="accent1"/>
            </a:effectRef>
            <a:fontRef idx="minor"/>
          </p:style>
        </p:sp>
      </p:grpSp>
      <p:grpSp>
        <p:nvGrpSpPr>
          <p:cNvPr id="72" name="Group 9"/>
          <p:cNvGrpSpPr/>
          <p:nvPr/>
        </p:nvGrpSpPr>
        <p:grpSpPr>
          <a:xfrm>
            <a:off x="311760" y="2158200"/>
            <a:ext cx="8319240" cy="1899000"/>
            <a:chOff x="311760" y="2158200"/>
            <a:chExt cx="8319240" cy="1899000"/>
          </a:xfrm>
        </p:grpSpPr>
        <p:sp>
          <p:nvSpPr>
            <p:cNvPr id="73" name="CustomShape 10"/>
            <p:cNvSpPr/>
            <p:nvPr/>
          </p:nvSpPr>
          <p:spPr>
            <a:xfrm>
              <a:off x="311760" y="2158200"/>
              <a:ext cx="3053880" cy="51660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4e8f00"/>
                  </a:solidFill>
                  <a:latin typeface="Arial"/>
                  <a:ea typeface="Arial"/>
                </a:rPr>
                <a:t>Feedback</a:t>
              </a:r>
              <a:r>
                <a:rPr b="0" lang="en-US" sz="1400" spc="-1" strike="noStrike">
                  <a:solidFill>
                    <a:srgbClr val="000000"/>
                  </a:solidFill>
                  <a:latin typeface="Arial"/>
                  <a:ea typeface="Arial"/>
                </a:rPr>
                <a:t> connections terminate in </a:t>
              </a:r>
              <a:r>
                <a:rPr b="0" lang="en-US" sz="1400" spc="-1" strike="noStrike">
                  <a:solidFill>
                    <a:srgbClr val="4e8f00"/>
                  </a:solidFill>
                  <a:latin typeface="Arial"/>
                  <a:ea typeface="Arial"/>
                </a:rPr>
                <a:t>superficial</a:t>
              </a:r>
              <a:r>
                <a:rPr b="0" lang="en-US" sz="1400" spc="-1" strike="noStrike">
                  <a:solidFill>
                    <a:srgbClr val="000000"/>
                  </a:solidFill>
                  <a:latin typeface="Arial"/>
                  <a:ea typeface="Arial"/>
                </a:rPr>
                <a:t> and </a:t>
              </a:r>
              <a:r>
                <a:rPr b="0" lang="en-US" sz="1400" spc="-1" strike="noStrike">
                  <a:solidFill>
                    <a:srgbClr val="4e8f00"/>
                  </a:solidFill>
                  <a:latin typeface="Arial"/>
                  <a:ea typeface="Arial"/>
                </a:rPr>
                <a:t>deep</a:t>
              </a:r>
              <a:r>
                <a:rPr b="0" lang="en-US" sz="1400" spc="-1" strike="noStrike">
                  <a:solidFill>
                    <a:srgbClr val="000000"/>
                  </a:solidFill>
                  <a:latin typeface="Arial"/>
                  <a:ea typeface="Arial"/>
                </a:rPr>
                <a:t> layers </a:t>
              </a:r>
              <a:endParaRPr b="0" lang="en-US" sz="1400" spc="-1" strike="noStrike">
                <a:latin typeface="Arial"/>
              </a:endParaRPr>
            </a:p>
          </p:txBody>
        </p:sp>
        <p:sp>
          <p:nvSpPr>
            <p:cNvPr id="74" name="Line 11"/>
            <p:cNvSpPr/>
            <p:nvPr/>
          </p:nvSpPr>
          <p:spPr>
            <a:xfrm flipH="1">
              <a:off x="6776280" y="4056840"/>
              <a:ext cx="1097280" cy="360"/>
            </a:xfrm>
            <a:prstGeom prst="line">
              <a:avLst/>
            </a:prstGeom>
            <a:ln w="44280">
              <a:solidFill>
                <a:srgbClr val="4e8f00"/>
              </a:solidFill>
              <a:round/>
            </a:ln>
          </p:spPr>
          <p:style>
            <a:lnRef idx="1">
              <a:schemeClr val="accent1"/>
            </a:lnRef>
            <a:fillRef idx="0">
              <a:schemeClr val="accent1"/>
            </a:fillRef>
            <a:effectRef idx="0">
              <a:schemeClr val="accent1"/>
            </a:effectRef>
            <a:fontRef idx="minor"/>
          </p:style>
        </p:sp>
        <p:sp>
          <p:nvSpPr>
            <p:cNvPr id="75" name="CustomShape 12"/>
            <p:cNvSpPr/>
            <p:nvPr/>
          </p:nvSpPr>
          <p:spPr>
            <a:xfrm flipV="1">
              <a:off x="6793920" y="3477600"/>
              <a:ext cx="360" cy="289080"/>
            </a:xfrm>
            <a:custGeom>
              <a:avLst/>
              <a:gdLst/>
              <a:ahLst/>
              <a:rect l="l" t="t" r="r" b="b"/>
              <a:pathLst>
                <a:path w="21600" h="21600">
                  <a:moveTo>
                    <a:pt x="0" y="0"/>
                  </a:moveTo>
                  <a:lnTo>
                    <a:pt x="21600" y="21600"/>
                  </a:lnTo>
                </a:path>
              </a:pathLst>
            </a:custGeom>
            <a:noFill/>
            <a:ln w="44280">
              <a:solidFill>
                <a:srgbClr val="4e8f00"/>
              </a:solidFill>
              <a:round/>
              <a:tailEnd len="med" type="triangle" w="med"/>
            </a:ln>
          </p:spPr>
          <p:style>
            <a:lnRef idx="1">
              <a:schemeClr val="accent1"/>
            </a:lnRef>
            <a:fillRef idx="0">
              <a:schemeClr val="accent1"/>
            </a:fillRef>
            <a:effectRef idx="0">
              <a:schemeClr val="accent1"/>
            </a:effectRef>
            <a:fontRef idx="minor"/>
          </p:style>
        </p:sp>
        <p:sp>
          <p:nvSpPr>
            <p:cNvPr id="76" name="CustomShape 13"/>
            <p:cNvSpPr/>
            <p:nvPr/>
          </p:nvSpPr>
          <p:spPr>
            <a:xfrm flipV="1">
              <a:off x="6793920" y="2689200"/>
              <a:ext cx="360" cy="610920"/>
            </a:xfrm>
            <a:custGeom>
              <a:avLst/>
              <a:gdLst/>
              <a:ahLst/>
              <a:rect l="l" t="t" r="r" b="b"/>
              <a:pathLst>
                <a:path w="21600" h="21600">
                  <a:moveTo>
                    <a:pt x="0" y="0"/>
                  </a:moveTo>
                  <a:lnTo>
                    <a:pt x="21600" y="21600"/>
                  </a:lnTo>
                </a:path>
              </a:pathLst>
            </a:custGeom>
            <a:noFill/>
            <a:ln w="44280">
              <a:solidFill>
                <a:srgbClr val="4e8f00"/>
              </a:solidFill>
              <a:round/>
              <a:tailEnd len="med" type="triangle" w="med"/>
            </a:ln>
          </p:spPr>
          <p:style>
            <a:lnRef idx="1">
              <a:schemeClr val="accent1"/>
            </a:lnRef>
            <a:fillRef idx="0">
              <a:schemeClr val="accent1"/>
            </a:fillRef>
            <a:effectRef idx="0">
              <a:schemeClr val="accent1"/>
            </a:effectRef>
            <a:fontRef idx="minor"/>
          </p:style>
        </p:sp>
        <p:sp>
          <p:nvSpPr>
            <p:cNvPr id="77" name="CustomShape 14"/>
            <p:cNvSpPr/>
            <p:nvPr/>
          </p:nvSpPr>
          <p:spPr>
            <a:xfrm>
              <a:off x="7992000" y="3412080"/>
              <a:ext cx="639000" cy="388440"/>
            </a:xfrm>
            <a:prstGeom prst="rect">
              <a:avLst/>
            </a:prstGeom>
            <a:solidFill>
              <a:srgbClr val="4e8f00">
                <a:alpha val="32000"/>
              </a:srgbClr>
            </a:solidFill>
            <a:ln>
              <a:noFill/>
            </a:ln>
          </p:spPr>
          <p:style>
            <a:lnRef idx="2">
              <a:schemeClr val="accent1">
                <a:shade val="50000"/>
              </a:schemeClr>
            </a:lnRef>
            <a:fillRef idx="1">
              <a:schemeClr val="accent1"/>
            </a:fillRef>
            <a:effectRef idx="0">
              <a:schemeClr val="accent1"/>
            </a:effectRef>
            <a:fontRef idx="minor"/>
          </p:style>
        </p:sp>
      </p:grpSp>
      <p:grpSp>
        <p:nvGrpSpPr>
          <p:cNvPr id="78" name="Group 15"/>
          <p:cNvGrpSpPr/>
          <p:nvPr/>
        </p:nvGrpSpPr>
        <p:grpSpPr>
          <a:xfrm>
            <a:off x="311760" y="2410560"/>
            <a:ext cx="8319240" cy="904680"/>
            <a:chOff x="311760" y="2410560"/>
            <a:chExt cx="8319240" cy="904680"/>
          </a:xfrm>
        </p:grpSpPr>
        <p:sp>
          <p:nvSpPr>
            <p:cNvPr id="79" name="CustomShape 16"/>
            <p:cNvSpPr/>
            <p:nvPr/>
          </p:nvSpPr>
          <p:spPr>
            <a:xfrm>
              <a:off x="311760" y="2798640"/>
              <a:ext cx="3053880" cy="516600"/>
            </a:xfrm>
            <a:prstGeom prst="rect">
              <a:avLst/>
            </a:prstGeom>
            <a:noFill/>
            <a:ln>
              <a:noFill/>
            </a:ln>
          </p:spPr>
          <p:style>
            <a:lnRef idx="0"/>
            <a:fillRef idx="0"/>
            <a:effectRef idx="0"/>
            <a:fontRef idx="minor"/>
          </p:style>
          <p:txBody>
            <a:bodyPr lIns="90000" rIns="90000" tIns="45000" bIns="45000"/>
            <a:p>
              <a:pPr>
                <a:lnSpc>
                  <a:spcPct val="100000"/>
                </a:lnSpc>
              </a:pPr>
              <a:r>
                <a:rPr b="1" lang="en-US" sz="1400" spc="-1" strike="noStrike">
                  <a:solidFill>
                    <a:srgbClr val="7030a0"/>
                  </a:solidFill>
                  <a:latin typeface="Arial"/>
                  <a:ea typeface="Arial"/>
                </a:rPr>
                <a:t>Lateral </a:t>
              </a:r>
              <a:r>
                <a:rPr b="0" lang="en-US" sz="1400" spc="-1" strike="noStrike">
                  <a:solidFill>
                    <a:srgbClr val="000000"/>
                  </a:solidFill>
                  <a:latin typeface="Arial"/>
                  <a:ea typeface="Arial"/>
                </a:rPr>
                <a:t>connections</a:t>
              </a:r>
              <a:r>
                <a:rPr b="0" lang="en-US" sz="1400" spc="-1" strike="noStrike">
                  <a:solidFill>
                    <a:srgbClr val="7030a0"/>
                  </a:solidFill>
                  <a:latin typeface="Arial"/>
                  <a:ea typeface="Arial"/>
                </a:rPr>
                <a:t> </a:t>
              </a:r>
              <a:r>
                <a:rPr b="0" lang="en-US" sz="1400" spc="-1" strike="noStrike">
                  <a:solidFill>
                    <a:srgbClr val="000000"/>
                  </a:solidFill>
                  <a:latin typeface="Arial"/>
                  <a:ea typeface="Arial"/>
                </a:rPr>
                <a:t>terminate in </a:t>
              </a:r>
              <a:r>
                <a:rPr b="0" lang="en-US" sz="1400" spc="-1" strike="noStrike">
                  <a:solidFill>
                    <a:srgbClr val="7030a0"/>
                  </a:solidFill>
                  <a:latin typeface="Arial"/>
                  <a:ea typeface="Arial"/>
                </a:rPr>
                <a:t>superficial</a:t>
              </a:r>
              <a:r>
                <a:rPr b="0" lang="en-US" sz="1400" spc="-1" strike="noStrike">
                  <a:solidFill>
                    <a:srgbClr val="000000"/>
                  </a:solidFill>
                  <a:latin typeface="Arial"/>
                  <a:ea typeface="Arial"/>
                </a:rPr>
                <a:t>, </a:t>
              </a:r>
              <a:r>
                <a:rPr b="0" lang="en-US" sz="1400" spc="-1" strike="noStrike">
                  <a:solidFill>
                    <a:srgbClr val="7030a0"/>
                  </a:solidFill>
                  <a:latin typeface="Arial"/>
                  <a:ea typeface="Arial"/>
                </a:rPr>
                <a:t>middle</a:t>
              </a:r>
              <a:r>
                <a:rPr b="0" lang="en-US" sz="1400" spc="-1" strike="noStrike">
                  <a:solidFill>
                    <a:srgbClr val="000000"/>
                  </a:solidFill>
                  <a:latin typeface="Arial"/>
                  <a:ea typeface="Arial"/>
                </a:rPr>
                <a:t>, and </a:t>
              </a:r>
              <a:r>
                <a:rPr b="0" lang="en-US" sz="1400" spc="-1" strike="noStrike">
                  <a:solidFill>
                    <a:srgbClr val="7030a0"/>
                  </a:solidFill>
                  <a:latin typeface="Arial"/>
                  <a:ea typeface="Arial"/>
                </a:rPr>
                <a:t>deep</a:t>
              </a:r>
              <a:r>
                <a:rPr b="0" lang="en-US" sz="1400" spc="-1" strike="noStrike">
                  <a:solidFill>
                    <a:srgbClr val="000000"/>
                  </a:solidFill>
                  <a:latin typeface="Arial"/>
                  <a:ea typeface="Arial"/>
                </a:rPr>
                <a:t> layers </a:t>
              </a:r>
              <a:endParaRPr b="0" lang="en-US" sz="1400" spc="-1" strike="noStrike">
                <a:latin typeface="Arial"/>
              </a:endParaRPr>
            </a:p>
          </p:txBody>
        </p:sp>
        <p:sp>
          <p:nvSpPr>
            <p:cNvPr id="80" name="Line 17"/>
            <p:cNvSpPr/>
            <p:nvPr/>
          </p:nvSpPr>
          <p:spPr>
            <a:xfrm flipH="1">
              <a:off x="6672960" y="3166560"/>
              <a:ext cx="1200600" cy="360"/>
            </a:xfrm>
            <a:prstGeom prst="line">
              <a:avLst/>
            </a:prstGeom>
            <a:ln w="44280">
              <a:solidFill>
                <a:srgbClr val="7030a0"/>
              </a:solidFill>
              <a:round/>
            </a:ln>
          </p:spPr>
          <p:style>
            <a:lnRef idx="1">
              <a:schemeClr val="accent1"/>
            </a:lnRef>
            <a:fillRef idx="0">
              <a:schemeClr val="accent1"/>
            </a:fillRef>
            <a:effectRef idx="0">
              <a:schemeClr val="accent1"/>
            </a:effectRef>
            <a:fontRef idx="minor"/>
          </p:style>
        </p:sp>
        <p:sp>
          <p:nvSpPr>
            <p:cNvPr id="81" name="CustomShape 18"/>
            <p:cNvSpPr/>
            <p:nvPr/>
          </p:nvSpPr>
          <p:spPr>
            <a:xfrm flipV="1">
              <a:off x="6690240" y="2587680"/>
              <a:ext cx="360" cy="289080"/>
            </a:xfrm>
            <a:custGeom>
              <a:avLst/>
              <a:gdLst/>
              <a:ahLst/>
              <a:rect l="l" t="t" r="r" b="b"/>
              <a:pathLst>
                <a:path w="21600" h="21600">
                  <a:moveTo>
                    <a:pt x="0" y="0"/>
                  </a:moveTo>
                  <a:lnTo>
                    <a:pt x="21600" y="21600"/>
                  </a:lnTo>
                </a:path>
              </a:pathLst>
            </a:custGeom>
            <a:noFill/>
            <a:ln w="44280">
              <a:solidFill>
                <a:srgbClr val="7030a0"/>
              </a:solidFill>
              <a:round/>
              <a:tailEnd len="med" type="triangle" w="med"/>
            </a:ln>
          </p:spPr>
          <p:style>
            <a:lnRef idx="1">
              <a:schemeClr val="accent1"/>
            </a:lnRef>
            <a:fillRef idx="0">
              <a:schemeClr val="accent1"/>
            </a:fillRef>
            <a:effectRef idx="0">
              <a:schemeClr val="accent1"/>
            </a:effectRef>
            <a:fontRef idx="minor"/>
          </p:style>
        </p:sp>
        <p:sp>
          <p:nvSpPr>
            <p:cNvPr id="82" name="CustomShape 19"/>
            <p:cNvSpPr/>
            <p:nvPr/>
          </p:nvSpPr>
          <p:spPr>
            <a:xfrm flipV="1">
              <a:off x="6690240" y="1799280"/>
              <a:ext cx="360" cy="610920"/>
            </a:xfrm>
            <a:custGeom>
              <a:avLst/>
              <a:gdLst/>
              <a:ahLst/>
              <a:rect l="l" t="t" r="r" b="b"/>
              <a:pathLst>
                <a:path w="21600" h="21600">
                  <a:moveTo>
                    <a:pt x="0" y="0"/>
                  </a:moveTo>
                  <a:lnTo>
                    <a:pt x="21600" y="21600"/>
                  </a:lnTo>
                </a:path>
              </a:pathLst>
            </a:custGeom>
            <a:noFill/>
            <a:ln w="44280">
              <a:solidFill>
                <a:srgbClr val="7030a0"/>
              </a:solidFill>
              <a:round/>
              <a:tailEnd len="med" type="triangle" w="med"/>
            </a:ln>
          </p:spPr>
          <p:style>
            <a:lnRef idx="1">
              <a:schemeClr val="accent1"/>
            </a:lnRef>
            <a:fillRef idx="0">
              <a:schemeClr val="accent1"/>
            </a:fillRef>
            <a:effectRef idx="0">
              <a:schemeClr val="accent1"/>
            </a:effectRef>
            <a:fontRef idx="minor"/>
          </p:style>
        </p:sp>
        <p:sp>
          <p:nvSpPr>
            <p:cNvPr id="83" name="CustomShape 20"/>
            <p:cNvSpPr/>
            <p:nvPr/>
          </p:nvSpPr>
          <p:spPr>
            <a:xfrm flipV="1">
              <a:off x="6690240" y="2391840"/>
              <a:ext cx="360" cy="289080"/>
            </a:xfrm>
            <a:custGeom>
              <a:avLst/>
              <a:gdLst/>
              <a:ahLst/>
              <a:rect l="l" t="t" r="r" b="b"/>
              <a:pathLst>
                <a:path w="21600" h="21600">
                  <a:moveTo>
                    <a:pt x="0" y="0"/>
                  </a:moveTo>
                  <a:lnTo>
                    <a:pt x="21600" y="21600"/>
                  </a:lnTo>
                </a:path>
              </a:pathLst>
            </a:custGeom>
            <a:noFill/>
            <a:ln w="44280">
              <a:solidFill>
                <a:srgbClr val="7030a0"/>
              </a:solidFill>
              <a:round/>
              <a:tailEnd len="med" type="triangle" w="med"/>
            </a:ln>
          </p:spPr>
          <p:style>
            <a:lnRef idx="1">
              <a:schemeClr val="accent1"/>
            </a:lnRef>
            <a:fillRef idx="0">
              <a:schemeClr val="accent1"/>
            </a:fillRef>
            <a:effectRef idx="0">
              <a:schemeClr val="accent1"/>
            </a:effectRef>
            <a:fontRef idx="minor"/>
          </p:style>
        </p:sp>
        <p:sp>
          <p:nvSpPr>
            <p:cNvPr id="84" name="CustomShape 21"/>
            <p:cNvSpPr/>
            <p:nvPr/>
          </p:nvSpPr>
          <p:spPr>
            <a:xfrm>
              <a:off x="7992000" y="2683080"/>
              <a:ext cx="639000" cy="388440"/>
            </a:xfrm>
            <a:prstGeom prst="rect">
              <a:avLst/>
            </a:prstGeom>
            <a:solidFill>
              <a:srgbClr val="7030a0">
                <a:alpha val="32000"/>
              </a:srgbClr>
            </a:solidFill>
            <a:ln>
              <a:noFill/>
            </a:ln>
          </p:spPr>
          <p:style>
            <a:lnRef idx="2">
              <a:schemeClr val="accent1">
                <a:shade val="50000"/>
              </a:schemeClr>
            </a:lnRef>
            <a:fillRef idx="1">
              <a:schemeClr val="accent1"/>
            </a:fillRef>
            <a:effectRef idx="0">
              <a:schemeClr val="accent1"/>
            </a:effectRef>
            <a:fontRef idx="minor"/>
          </p:style>
        </p:sp>
      </p:grpSp>
    </p:spTree>
  </p:cSld>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7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 name="Picture 4" descr=""/>
          <p:cNvPicPr/>
          <p:nvPr/>
        </p:nvPicPr>
        <p:blipFill>
          <a:blip r:embed="rId1"/>
          <a:srcRect l="0" t="0" r="0" b="22403"/>
          <a:stretch/>
        </p:blipFill>
        <p:spPr>
          <a:xfrm>
            <a:off x="741960" y="715320"/>
            <a:ext cx="4517280" cy="3815280"/>
          </a:xfrm>
          <a:prstGeom prst="rect">
            <a:avLst/>
          </a:prstGeom>
          <a:ln>
            <a:noFill/>
          </a:ln>
        </p:spPr>
      </p:pic>
      <p:sp>
        <p:nvSpPr>
          <p:cNvPr id="86" name="TextShape 1"/>
          <p:cNvSpPr txBox="1"/>
          <p:nvPr/>
        </p:nvSpPr>
        <p:spPr>
          <a:xfrm>
            <a:off x="311760" y="227520"/>
            <a:ext cx="8520120" cy="572400"/>
          </a:xfrm>
          <a:prstGeom prst="rect">
            <a:avLst/>
          </a:prstGeom>
          <a:noFill/>
          <a:ln>
            <a:noFill/>
          </a:ln>
        </p:spPr>
        <p:txBody>
          <a:bodyPr tIns="91440" bIns="91440">
            <a:normAutofit/>
          </a:bodyPr>
          <a:p>
            <a:pPr>
              <a:lnSpc>
                <a:spcPct val="100000"/>
              </a:lnSpc>
            </a:pPr>
            <a:r>
              <a:rPr b="0" lang="en-US" sz="2000" spc="-1" strike="noStrike">
                <a:solidFill>
                  <a:srgbClr val="1a3aba"/>
                </a:solidFill>
                <a:latin typeface="Verdana"/>
                <a:ea typeface="Verdana"/>
              </a:rPr>
              <a:t>Why layers and columns?</a:t>
            </a:r>
            <a:endParaRPr b="0" lang="en-US" sz="2000" spc="-1" strike="noStrike">
              <a:solidFill>
                <a:srgbClr val="000000"/>
              </a:solidFill>
              <a:latin typeface="Arial"/>
            </a:endParaRPr>
          </a:p>
        </p:txBody>
      </p:sp>
      <p:sp>
        <p:nvSpPr>
          <p:cNvPr id="87" name="CustomShape 2"/>
          <p:cNvSpPr/>
          <p:nvPr/>
        </p:nvSpPr>
        <p:spPr>
          <a:xfrm>
            <a:off x="741960" y="4620240"/>
            <a:ext cx="7423200" cy="516600"/>
          </a:xfrm>
          <a:prstGeom prst="rect">
            <a:avLst/>
          </a:prstGeom>
          <a:noFill/>
          <a:ln>
            <a:noFill/>
          </a:ln>
        </p:spPr>
        <p:style>
          <a:lnRef idx="0"/>
          <a:fillRef idx="0"/>
          <a:effectRef idx="0"/>
          <a:fontRef idx="minor"/>
        </p:style>
        <p:txBody>
          <a:bodyPr lIns="90000" rIns="90000" tIns="45000" bIns="45000"/>
          <a:p>
            <a:pPr marL="304920" indent="-304560">
              <a:lnSpc>
                <a:spcPct val="100000"/>
              </a:lnSpc>
            </a:pPr>
            <a:r>
              <a:rPr b="0" lang="en-US" sz="1400" spc="-1" strike="noStrike">
                <a:solidFill>
                  <a:srgbClr val="000000"/>
                </a:solidFill>
                <a:latin typeface="Arial"/>
                <a:ea typeface="Arial"/>
              </a:rPr>
              <a:t>Yang, J., Huber, L., Yu, Y., &amp; Bandettini, P. A. (2021). Linking cortical circuit models to human cognition with laminar fMRI. </a:t>
            </a:r>
            <a:r>
              <a:rPr b="0" i="1" lang="en-US" sz="1400" spc="-1" strike="noStrike">
                <a:solidFill>
                  <a:srgbClr val="000000"/>
                </a:solidFill>
                <a:latin typeface="Arial"/>
                <a:ea typeface="Arial"/>
              </a:rPr>
              <a:t>Neuroscience &amp; Biobehavioral Reviews</a:t>
            </a:r>
            <a:endParaRPr b="0" lang="en-US" sz="14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311760" y="227520"/>
            <a:ext cx="8520120" cy="572400"/>
          </a:xfrm>
          <a:prstGeom prst="rect">
            <a:avLst/>
          </a:prstGeom>
          <a:noFill/>
          <a:ln>
            <a:noFill/>
          </a:ln>
        </p:spPr>
        <p:txBody>
          <a:bodyPr tIns="91440" bIns="91440">
            <a:normAutofit/>
          </a:bodyPr>
          <a:p>
            <a:pPr>
              <a:lnSpc>
                <a:spcPct val="100000"/>
              </a:lnSpc>
            </a:pPr>
            <a:r>
              <a:rPr b="0" lang="en-US" sz="2000" spc="-1" strike="noStrike">
                <a:solidFill>
                  <a:srgbClr val="1a3aba"/>
                </a:solidFill>
                <a:latin typeface="Verdana"/>
                <a:ea typeface="Verdana"/>
              </a:rPr>
              <a:t>How do we assess functional connectivity? </a:t>
            </a:r>
            <a:endParaRPr b="0" lang="en-US" sz="2000" spc="-1" strike="noStrike">
              <a:solidFill>
                <a:srgbClr val="000000"/>
              </a:solidFill>
              <a:latin typeface="Arial"/>
            </a:endParaRPr>
          </a:p>
        </p:txBody>
      </p:sp>
      <p:pic>
        <p:nvPicPr>
          <p:cNvPr id="89" name="Google Shape;121;p22" descr=""/>
          <p:cNvPicPr/>
          <p:nvPr/>
        </p:nvPicPr>
        <p:blipFill>
          <a:blip r:embed="rId1"/>
          <a:stretch/>
        </p:blipFill>
        <p:spPr>
          <a:xfrm>
            <a:off x="2566440" y="1328040"/>
            <a:ext cx="3161880" cy="2999880"/>
          </a:xfrm>
          <a:prstGeom prst="rect">
            <a:avLst/>
          </a:prstGeom>
          <a:ln>
            <a:noFill/>
          </a:ln>
        </p:spPr>
      </p:pic>
      <p:pic>
        <p:nvPicPr>
          <p:cNvPr id="90" name="Google Shape;122;p22" descr=""/>
          <p:cNvPicPr/>
          <p:nvPr/>
        </p:nvPicPr>
        <p:blipFill>
          <a:blip r:embed="rId2"/>
          <a:stretch/>
        </p:blipFill>
        <p:spPr>
          <a:xfrm>
            <a:off x="5728680" y="1325520"/>
            <a:ext cx="3228480" cy="2990520"/>
          </a:xfrm>
          <a:prstGeom prst="rect">
            <a:avLst/>
          </a:prstGeom>
          <a:ln>
            <a:noFill/>
          </a:ln>
        </p:spPr>
      </p:pic>
      <p:sp>
        <p:nvSpPr>
          <p:cNvPr id="91" name="CustomShape 2"/>
          <p:cNvSpPr/>
          <p:nvPr/>
        </p:nvSpPr>
        <p:spPr>
          <a:xfrm>
            <a:off x="182880" y="1328040"/>
            <a:ext cx="2383200" cy="286092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Verdana"/>
                <a:ea typeface="Verdana"/>
              </a:rPr>
              <a:t>Vascular-Space-Occupancy (VASO) fMRI</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000000"/>
                </a:solidFill>
                <a:latin typeface="Arial"/>
                <a:ea typeface="Arial"/>
              </a:rPr>
              <a:t>VASO detects changes in cerebral blood volume (CBV)</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000000"/>
                </a:solidFill>
                <a:latin typeface="Arial"/>
                <a:ea typeface="Arial"/>
              </a:rPr>
              <a:t>VASO is selective for homogenously distributed micro-vessels along the GM ribbon</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000000"/>
                </a:solidFill>
                <a:latin typeface="Arial"/>
                <a:ea typeface="Arial"/>
              </a:rPr>
              <a:t>Double-stripe effect</a:t>
            </a:r>
            <a:endParaRPr b="0" lang="en-US" sz="14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 name="Google Shape;139;p24" descr=""/>
          <p:cNvPicPr/>
          <p:nvPr/>
        </p:nvPicPr>
        <p:blipFill>
          <a:blip r:embed="rId1"/>
          <a:stretch/>
        </p:blipFill>
        <p:spPr>
          <a:xfrm>
            <a:off x="489600" y="1450800"/>
            <a:ext cx="2294640" cy="3294360"/>
          </a:xfrm>
          <a:prstGeom prst="rect">
            <a:avLst/>
          </a:prstGeom>
          <a:ln>
            <a:noFill/>
          </a:ln>
        </p:spPr>
      </p:pic>
      <p:pic>
        <p:nvPicPr>
          <p:cNvPr id="93" name="Google Shape;140;p24" descr=""/>
          <p:cNvPicPr/>
          <p:nvPr/>
        </p:nvPicPr>
        <p:blipFill>
          <a:blip r:embed="rId2"/>
          <a:stretch/>
        </p:blipFill>
        <p:spPr>
          <a:xfrm>
            <a:off x="3282840" y="1450800"/>
            <a:ext cx="2270520" cy="3294360"/>
          </a:xfrm>
          <a:prstGeom prst="rect">
            <a:avLst/>
          </a:prstGeom>
          <a:ln>
            <a:noFill/>
          </a:ln>
        </p:spPr>
      </p:pic>
      <p:pic>
        <p:nvPicPr>
          <p:cNvPr id="94" name="Google Shape;141;p24" descr=""/>
          <p:cNvPicPr/>
          <p:nvPr/>
        </p:nvPicPr>
        <p:blipFill>
          <a:blip r:embed="rId3"/>
          <a:stretch/>
        </p:blipFill>
        <p:spPr>
          <a:xfrm>
            <a:off x="6053040" y="1450800"/>
            <a:ext cx="2278440" cy="3294360"/>
          </a:xfrm>
          <a:prstGeom prst="rect">
            <a:avLst/>
          </a:prstGeom>
          <a:ln>
            <a:noFill/>
          </a:ln>
        </p:spPr>
      </p:pic>
      <p:sp>
        <p:nvSpPr>
          <p:cNvPr id="95" name="CustomShape 1"/>
          <p:cNvSpPr/>
          <p:nvPr/>
        </p:nvSpPr>
        <p:spPr>
          <a:xfrm>
            <a:off x="2804040" y="3005640"/>
            <a:ext cx="263520" cy="39636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latin typeface="Arial"/>
                <a:ea typeface="Arial"/>
              </a:rPr>
              <a:t>x</a:t>
            </a:r>
            <a:endParaRPr b="0" lang="en-US" sz="1400" spc="-1" strike="noStrike">
              <a:latin typeface="Arial"/>
            </a:endParaRPr>
          </a:p>
        </p:txBody>
      </p:sp>
      <p:sp>
        <p:nvSpPr>
          <p:cNvPr id="96" name="CustomShape 2"/>
          <p:cNvSpPr/>
          <p:nvPr/>
        </p:nvSpPr>
        <p:spPr>
          <a:xfrm>
            <a:off x="5555520" y="3066120"/>
            <a:ext cx="194400" cy="396360"/>
          </a:xfrm>
          <a:prstGeom prst="rect">
            <a:avLst/>
          </a:prstGeom>
          <a:noFill/>
          <a:ln>
            <a:noFill/>
          </a:ln>
        </p:spPr>
        <p:style>
          <a:lnRef idx="0"/>
          <a:fillRef idx="0"/>
          <a:effectRef idx="0"/>
          <a:fontRef idx="minor"/>
        </p:style>
        <p:txBody>
          <a:bodyPr tIns="91440" bIns="91440"/>
          <a:p>
            <a:pPr>
              <a:lnSpc>
                <a:spcPct val="100000"/>
              </a:lnSpc>
            </a:pPr>
            <a:r>
              <a:rPr b="0" lang="en-US" sz="1400" spc="-1" strike="noStrike">
                <a:solidFill>
                  <a:srgbClr val="000000"/>
                </a:solidFill>
                <a:latin typeface="Arial"/>
                <a:ea typeface="Arial"/>
              </a:rPr>
              <a:t>=</a:t>
            </a:r>
            <a:endParaRPr b="0" lang="en-US" sz="1400" spc="-1" strike="noStrike">
              <a:latin typeface="Arial"/>
            </a:endParaRPr>
          </a:p>
        </p:txBody>
      </p:sp>
      <p:pic>
        <p:nvPicPr>
          <p:cNvPr id="97" name="Picture 2" descr=""/>
          <p:cNvPicPr/>
          <p:nvPr/>
        </p:nvPicPr>
        <p:blipFill>
          <a:blip r:embed="rId4"/>
          <a:stretch/>
        </p:blipFill>
        <p:spPr>
          <a:xfrm>
            <a:off x="8001720" y="280800"/>
            <a:ext cx="1054800" cy="844200"/>
          </a:xfrm>
          <a:prstGeom prst="rect">
            <a:avLst/>
          </a:prstGeom>
          <a:ln>
            <a:noFill/>
          </a:ln>
        </p:spPr>
      </p:pic>
      <p:sp>
        <p:nvSpPr>
          <p:cNvPr id="98" name="TextShape 3"/>
          <p:cNvSpPr txBox="1"/>
          <p:nvPr/>
        </p:nvSpPr>
        <p:spPr>
          <a:xfrm>
            <a:off x="311760" y="227520"/>
            <a:ext cx="8520120" cy="572400"/>
          </a:xfrm>
          <a:prstGeom prst="rect">
            <a:avLst/>
          </a:prstGeom>
          <a:noFill/>
          <a:ln>
            <a:noFill/>
          </a:ln>
        </p:spPr>
        <p:txBody>
          <a:bodyPr tIns="91440" bIns="91440">
            <a:normAutofit/>
          </a:bodyPr>
          <a:p>
            <a:pPr>
              <a:lnSpc>
                <a:spcPct val="100000"/>
              </a:lnSpc>
            </a:pPr>
            <a:r>
              <a:rPr b="0" lang="en-US" sz="2000" spc="-1" strike="noStrike">
                <a:solidFill>
                  <a:srgbClr val="1a3aba"/>
                </a:solidFill>
                <a:latin typeface="Verdana"/>
                <a:ea typeface="Verdana"/>
              </a:rPr>
              <a:t>How do we assess functional connectivity? </a:t>
            </a:r>
            <a:endParaRPr b="0" lang="en-US" sz="2000" spc="-1" strike="noStrike">
              <a:solidFill>
                <a:srgbClr val="000000"/>
              </a:solidFill>
              <a:latin typeface="Arial"/>
            </a:endParaRPr>
          </a:p>
        </p:txBody>
      </p:sp>
      <p:sp>
        <p:nvSpPr>
          <p:cNvPr id="99" name="CustomShape 4"/>
          <p:cNvSpPr/>
          <p:nvPr/>
        </p:nvSpPr>
        <p:spPr>
          <a:xfrm>
            <a:off x="1120680" y="771840"/>
            <a:ext cx="277632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400" spc="-1" strike="noStrike">
                <a:solidFill>
                  <a:srgbClr val="000000"/>
                </a:solidFill>
                <a:latin typeface="Verdana"/>
                <a:ea typeface="Verdana"/>
              </a:rPr>
              <a:t>Building Layers and Columns</a:t>
            </a:r>
            <a:endParaRPr b="0" lang="en-US" sz="14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 name="Google Shape;163;p27" descr=""/>
          <p:cNvPicPr/>
          <p:nvPr/>
        </p:nvPicPr>
        <p:blipFill>
          <a:blip r:embed="rId1"/>
          <a:srcRect l="0" t="40329" r="0" b="0"/>
          <a:stretch/>
        </p:blipFill>
        <p:spPr>
          <a:xfrm>
            <a:off x="2867400" y="1057680"/>
            <a:ext cx="6171480" cy="3498840"/>
          </a:xfrm>
          <a:prstGeom prst="rect">
            <a:avLst/>
          </a:prstGeom>
          <a:ln>
            <a:noFill/>
          </a:ln>
        </p:spPr>
      </p:pic>
      <p:sp>
        <p:nvSpPr>
          <p:cNvPr id="101" name="CustomShape 1"/>
          <p:cNvSpPr/>
          <p:nvPr/>
        </p:nvSpPr>
        <p:spPr>
          <a:xfrm>
            <a:off x="768240" y="4620240"/>
            <a:ext cx="7753680" cy="516600"/>
          </a:xfrm>
          <a:prstGeom prst="rect">
            <a:avLst/>
          </a:prstGeom>
          <a:noFill/>
          <a:ln>
            <a:noFill/>
          </a:ln>
        </p:spPr>
        <p:style>
          <a:lnRef idx="0"/>
          <a:fillRef idx="0"/>
          <a:effectRef idx="0"/>
          <a:fontRef idx="minor"/>
        </p:style>
        <p:txBody>
          <a:bodyPr lIns="90000" rIns="90000" tIns="45000" bIns="45000"/>
          <a:p>
            <a:pPr marL="304920" indent="-304560">
              <a:lnSpc>
                <a:spcPct val="100000"/>
              </a:lnSpc>
            </a:pPr>
            <a:r>
              <a:rPr b="0" lang="en-US" sz="1400" spc="-1" strike="noStrike">
                <a:solidFill>
                  <a:srgbClr val="000000"/>
                </a:solidFill>
                <a:latin typeface="Arial"/>
                <a:ea typeface="Arial"/>
              </a:rPr>
              <a:t>Huber, L., Finn, E. S., Chai, Y., Goebel, R., Stirnberg, R., Stöcker, T., … Poser, B. A. (2020). Layer-dependent functional connectivity methods. </a:t>
            </a:r>
            <a:r>
              <a:rPr b="0" i="1" lang="en-US" sz="1400" spc="-1" strike="noStrike">
                <a:solidFill>
                  <a:srgbClr val="000000"/>
                </a:solidFill>
                <a:latin typeface="Arial"/>
                <a:ea typeface="Arial"/>
              </a:rPr>
              <a:t>Progress in Neurobiology</a:t>
            </a:r>
            <a:r>
              <a:rPr b="0" lang="en-US" sz="1400" spc="-1" strike="noStrike">
                <a:solidFill>
                  <a:srgbClr val="000000"/>
                </a:solidFill>
                <a:latin typeface="Arial"/>
                <a:ea typeface="Arial"/>
              </a:rPr>
              <a:t>, (May). </a:t>
            </a:r>
            <a:endParaRPr b="0" lang="en-US" sz="1400" spc="-1" strike="noStrike">
              <a:latin typeface="Arial"/>
            </a:endParaRPr>
          </a:p>
        </p:txBody>
      </p:sp>
      <p:sp>
        <p:nvSpPr>
          <p:cNvPr id="102" name="TextShape 2"/>
          <p:cNvSpPr txBox="1"/>
          <p:nvPr/>
        </p:nvSpPr>
        <p:spPr>
          <a:xfrm>
            <a:off x="311760" y="227520"/>
            <a:ext cx="5047200" cy="572400"/>
          </a:xfrm>
          <a:prstGeom prst="rect">
            <a:avLst/>
          </a:prstGeom>
          <a:noFill/>
          <a:ln>
            <a:noFill/>
          </a:ln>
        </p:spPr>
        <p:txBody>
          <a:bodyPr tIns="91440" bIns="91440">
            <a:normAutofit/>
          </a:bodyPr>
          <a:p>
            <a:pPr>
              <a:lnSpc>
                <a:spcPct val="100000"/>
              </a:lnSpc>
            </a:pPr>
            <a:r>
              <a:rPr b="0" lang="en-US" sz="2000" spc="-1" strike="noStrike">
                <a:solidFill>
                  <a:srgbClr val="1a3aba"/>
                </a:solidFill>
                <a:latin typeface="Verdana"/>
                <a:ea typeface="Verdana"/>
              </a:rPr>
              <a:t>Functional Connectivity Analysis</a:t>
            </a:r>
            <a:endParaRPr b="0" lang="en-US" sz="2000" spc="-1" strike="noStrike">
              <a:solidFill>
                <a:srgbClr val="000000"/>
              </a:solidFill>
              <a:latin typeface="Arial"/>
            </a:endParaRPr>
          </a:p>
        </p:txBody>
      </p:sp>
      <p:sp>
        <p:nvSpPr>
          <p:cNvPr id="103" name="CustomShape 3"/>
          <p:cNvSpPr/>
          <p:nvPr/>
        </p:nvSpPr>
        <p:spPr>
          <a:xfrm>
            <a:off x="397440" y="946080"/>
            <a:ext cx="2297520" cy="179532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Arial"/>
              </a:rPr>
              <a:t>Movie-watching </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000000"/>
                </a:solidFill>
                <a:latin typeface="Arial"/>
                <a:ea typeface="Arial"/>
              </a:rPr>
              <a:t>ICA to isolate networks of interest</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000000"/>
                </a:solidFill>
                <a:latin typeface="Arial"/>
                <a:ea typeface="Arial"/>
              </a:rPr>
              <a:t>Functional connectivity between layers of ROIs using VASO data </a:t>
            </a:r>
            <a:endParaRPr b="0" lang="en-US" sz="1400" spc="-1" strike="noStrike">
              <a:latin typeface="Arial"/>
            </a:endParaRPr>
          </a:p>
        </p:txBody>
      </p:sp>
      <p:pic>
        <p:nvPicPr>
          <p:cNvPr id="104" name="Google Shape;156;p26" descr=""/>
          <p:cNvPicPr/>
          <p:nvPr/>
        </p:nvPicPr>
        <p:blipFill>
          <a:blip r:embed="rId2"/>
          <a:srcRect l="1178" t="2770" r="1441" b="0"/>
          <a:stretch/>
        </p:blipFill>
        <p:spPr>
          <a:xfrm>
            <a:off x="254160" y="3297240"/>
            <a:ext cx="2440800" cy="997200"/>
          </a:xfrm>
          <a:prstGeom prst="rect">
            <a:avLst/>
          </a:prstGeom>
          <a:ln>
            <a:noFill/>
          </a:ln>
        </p:spPr>
      </p:pic>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5" name="Group 1"/>
          <p:cNvGrpSpPr/>
          <p:nvPr/>
        </p:nvGrpSpPr>
        <p:grpSpPr>
          <a:xfrm>
            <a:off x="5603760" y="921240"/>
            <a:ext cx="2953080" cy="3300840"/>
            <a:chOff x="5603760" y="921240"/>
            <a:chExt cx="2953080" cy="3300840"/>
          </a:xfrm>
        </p:grpSpPr>
        <p:pic>
          <p:nvPicPr>
            <p:cNvPr id="106" name="Google Shape;171;p28" descr=""/>
            <p:cNvPicPr/>
            <p:nvPr/>
          </p:nvPicPr>
          <p:blipFill>
            <a:blip r:embed="rId1"/>
            <a:stretch/>
          </p:blipFill>
          <p:spPr>
            <a:xfrm>
              <a:off x="5603760" y="1406520"/>
              <a:ext cx="2815560" cy="2815560"/>
            </a:xfrm>
            <a:prstGeom prst="rect">
              <a:avLst/>
            </a:prstGeom>
            <a:ln>
              <a:noFill/>
            </a:ln>
          </p:spPr>
        </p:pic>
        <p:sp>
          <p:nvSpPr>
            <p:cNvPr id="107" name="CustomShape 2"/>
            <p:cNvSpPr/>
            <p:nvPr/>
          </p:nvSpPr>
          <p:spPr>
            <a:xfrm>
              <a:off x="5801400" y="921240"/>
              <a:ext cx="2755440" cy="335520"/>
            </a:xfrm>
            <a:prstGeom prst="rect">
              <a:avLst/>
            </a:prstGeom>
            <a:noFill/>
            <a:ln>
              <a:noFill/>
            </a:ln>
          </p:spPr>
          <p:style>
            <a:lnRef idx="0"/>
            <a:fillRef idx="0"/>
            <a:effectRef idx="0"/>
            <a:fontRef idx="minor"/>
          </p:style>
          <p:txBody>
            <a:bodyPr tIns="91440" bIns="91440"/>
            <a:p>
              <a:pPr>
                <a:lnSpc>
                  <a:spcPct val="100000"/>
                </a:lnSpc>
              </a:pPr>
              <a:r>
                <a:rPr b="0" lang="en-US" sz="1000" spc="-1" strike="noStrike">
                  <a:solidFill>
                    <a:srgbClr val="000000"/>
                  </a:solidFill>
                  <a:latin typeface="Arial"/>
                  <a:ea typeface="Arial"/>
                </a:rPr>
                <a:t>Visual Network (L_V1 L_MT)</a:t>
              </a:r>
              <a:endParaRPr b="0" lang="en-US" sz="1000" spc="-1" strike="noStrike">
                <a:latin typeface="Arial"/>
              </a:endParaRPr>
            </a:p>
          </p:txBody>
        </p:sp>
        <p:sp>
          <p:nvSpPr>
            <p:cNvPr id="108" name="CustomShape 3"/>
            <p:cNvSpPr/>
            <p:nvPr/>
          </p:nvSpPr>
          <p:spPr>
            <a:xfrm>
              <a:off x="6624720" y="2689920"/>
              <a:ext cx="576000" cy="506520"/>
            </a:xfrm>
            <a:prstGeom prst="ellipse">
              <a:avLst/>
            </a:prstGeom>
            <a:noFill/>
            <a:ln w="38160">
              <a:solidFill>
                <a:srgbClr val="ff0000"/>
              </a:solidFill>
              <a:round/>
            </a:ln>
          </p:spPr>
          <p:style>
            <a:lnRef idx="0"/>
            <a:fillRef idx="0"/>
            <a:effectRef idx="0"/>
            <a:fontRef idx="minor"/>
          </p:style>
        </p:sp>
        <p:sp>
          <p:nvSpPr>
            <p:cNvPr id="109" name="CustomShape 4"/>
            <p:cNvSpPr/>
            <p:nvPr/>
          </p:nvSpPr>
          <p:spPr>
            <a:xfrm>
              <a:off x="7026480" y="2270160"/>
              <a:ext cx="576000" cy="506520"/>
            </a:xfrm>
            <a:prstGeom prst="ellipse">
              <a:avLst/>
            </a:prstGeom>
            <a:noFill/>
            <a:ln w="38160">
              <a:solidFill>
                <a:srgbClr val="ff0000"/>
              </a:solidFill>
              <a:round/>
            </a:ln>
          </p:spPr>
          <p:style>
            <a:lnRef idx="0"/>
            <a:fillRef idx="0"/>
            <a:effectRef idx="0"/>
            <a:fontRef idx="minor"/>
          </p:style>
        </p:sp>
      </p:grpSp>
      <p:sp>
        <p:nvSpPr>
          <p:cNvPr id="110" name="TextShape 5"/>
          <p:cNvSpPr txBox="1"/>
          <p:nvPr/>
        </p:nvSpPr>
        <p:spPr>
          <a:xfrm>
            <a:off x="311760" y="227520"/>
            <a:ext cx="8520120" cy="572400"/>
          </a:xfrm>
          <a:prstGeom prst="rect">
            <a:avLst/>
          </a:prstGeom>
          <a:noFill/>
          <a:ln>
            <a:noFill/>
          </a:ln>
        </p:spPr>
        <p:txBody>
          <a:bodyPr tIns="91440" bIns="91440">
            <a:normAutofit/>
          </a:bodyPr>
          <a:p>
            <a:pPr>
              <a:lnSpc>
                <a:spcPct val="100000"/>
              </a:lnSpc>
            </a:pPr>
            <a:r>
              <a:rPr b="0" lang="en-US" sz="2000" spc="-1" strike="noStrike">
                <a:solidFill>
                  <a:srgbClr val="1a3aba"/>
                </a:solidFill>
                <a:latin typeface="Verdana"/>
                <a:ea typeface="Verdana"/>
              </a:rPr>
              <a:t>Visual Network</a:t>
            </a:r>
            <a:endParaRPr b="0" lang="en-US" sz="2000" spc="-1" strike="noStrike">
              <a:solidFill>
                <a:srgbClr val="000000"/>
              </a:solidFill>
              <a:latin typeface="Arial"/>
            </a:endParaRPr>
          </a:p>
        </p:txBody>
      </p:sp>
      <p:sp>
        <p:nvSpPr>
          <p:cNvPr id="111" name="CustomShape 6"/>
          <p:cNvSpPr/>
          <p:nvPr/>
        </p:nvSpPr>
        <p:spPr>
          <a:xfrm>
            <a:off x="311760" y="921240"/>
            <a:ext cx="2755440" cy="115596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Arial"/>
              </a:rPr>
              <a:t>V1 receives top-down feedback in </a:t>
            </a:r>
            <a:r>
              <a:rPr b="1" lang="en-US" sz="1400" spc="-1" strike="noStrike">
                <a:solidFill>
                  <a:srgbClr val="000000"/>
                </a:solidFill>
                <a:latin typeface="Arial"/>
                <a:ea typeface="Arial"/>
              </a:rPr>
              <a:t>superficial</a:t>
            </a:r>
            <a:r>
              <a:rPr b="0" lang="en-US" sz="1400" spc="-1" strike="noStrike">
                <a:solidFill>
                  <a:srgbClr val="000000"/>
                </a:solidFill>
                <a:latin typeface="Arial"/>
                <a:ea typeface="Arial"/>
              </a:rPr>
              <a:t> layers from V5/MT, while V5/MT receives bottom-up input in the </a:t>
            </a:r>
            <a:r>
              <a:rPr b="1" lang="en-US" sz="1400" spc="-1" strike="noStrike">
                <a:solidFill>
                  <a:srgbClr val="000000"/>
                </a:solidFill>
                <a:latin typeface="Arial"/>
                <a:ea typeface="Arial"/>
              </a:rPr>
              <a:t>middle/deeper </a:t>
            </a:r>
            <a:r>
              <a:rPr b="0" lang="en-US" sz="1400" spc="-1" strike="noStrike">
                <a:solidFill>
                  <a:srgbClr val="000000"/>
                </a:solidFill>
                <a:latin typeface="Arial"/>
                <a:ea typeface="Arial"/>
              </a:rPr>
              <a:t>layers</a:t>
            </a:r>
            <a:endParaRPr b="0" lang="en-US" sz="1400" spc="-1" strike="noStrike">
              <a:latin typeface="Arial"/>
            </a:endParaRPr>
          </a:p>
        </p:txBody>
      </p:sp>
      <p:grpSp>
        <p:nvGrpSpPr>
          <p:cNvPr id="112" name="Group 7"/>
          <p:cNvGrpSpPr/>
          <p:nvPr/>
        </p:nvGrpSpPr>
        <p:grpSpPr>
          <a:xfrm>
            <a:off x="3435120" y="570600"/>
            <a:ext cx="1695240" cy="3553560"/>
            <a:chOff x="3435120" y="570600"/>
            <a:chExt cx="1695240" cy="3553560"/>
          </a:xfrm>
        </p:grpSpPr>
        <p:pic>
          <p:nvPicPr>
            <p:cNvPr id="113" name="Google Shape;175;p28" descr=""/>
            <p:cNvPicPr/>
            <p:nvPr/>
          </p:nvPicPr>
          <p:blipFill>
            <a:blip r:embed="rId2"/>
            <a:srcRect l="-793" t="6062" r="0" b="0"/>
            <a:stretch/>
          </p:blipFill>
          <p:spPr>
            <a:xfrm>
              <a:off x="3469320" y="921240"/>
              <a:ext cx="1608840" cy="3202920"/>
            </a:xfrm>
            <a:prstGeom prst="rect">
              <a:avLst/>
            </a:prstGeom>
            <a:ln>
              <a:noFill/>
            </a:ln>
          </p:spPr>
        </p:pic>
        <p:sp>
          <p:nvSpPr>
            <p:cNvPr id="114" name="CustomShape 8"/>
            <p:cNvSpPr/>
            <p:nvPr/>
          </p:nvSpPr>
          <p:spPr>
            <a:xfrm>
              <a:off x="3435120" y="921240"/>
              <a:ext cx="81720" cy="320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15" name="CustomShape 9"/>
            <p:cNvSpPr/>
            <p:nvPr/>
          </p:nvSpPr>
          <p:spPr>
            <a:xfrm>
              <a:off x="5048640" y="570600"/>
              <a:ext cx="81720" cy="169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3874</TotalTime>
  <Application>LibreOffice/6.0.7.3$Linux_X86_64 LibreOffice_project/00m0$Build-3</Application>
  <Words>1991</Words>
  <Paragraphs>193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2021-07-29T10:56:48Z</dcterms:modified>
  <cp:revision>37</cp:revision>
  <dc:subject/>
  <dc:title>Layer-dependent Functional Connectivity Methods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8</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22</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22</vt:i4>
  </property>
</Properties>
</file>